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9" r:id="rId1"/>
  </p:sldMasterIdLst>
  <p:notesMasterIdLst>
    <p:notesMasterId r:id="rId49"/>
  </p:notesMasterIdLst>
  <p:sldIdLst>
    <p:sldId id="256" r:id="rId2"/>
    <p:sldId id="287" r:id="rId3"/>
    <p:sldId id="272" r:id="rId4"/>
    <p:sldId id="273" r:id="rId5"/>
    <p:sldId id="257" r:id="rId6"/>
    <p:sldId id="258" r:id="rId7"/>
    <p:sldId id="259" r:id="rId8"/>
    <p:sldId id="293" r:id="rId9"/>
    <p:sldId id="294" r:id="rId10"/>
    <p:sldId id="295" r:id="rId11"/>
    <p:sldId id="274" r:id="rId12"/>
    <p:sldId id="276" r:id="rId13"/>
    <p:sldId id="277" r:id="rId14"/>
    <p:sldId id="278" r:id="rId15"/>
    <p:sldId id="279" r:id="rId16"/>
    <p:sldId id="266" r:id="rId17"/>
    <p:sldId id="267" r:id="rId18"/>
    <p:sldId id="300" r:id="rId19"/>
    <p:sldId id="301" r:id="rId20"/>
    <p:sldId id="320" r:id="rId21"/>
    <p:sldId id="321" r:id="rId22"/>
    <p:sldId id="305" r:id="rId23"/>
    <p:sldId id="306" r:id="rId24"/>
    <p:sldId id="307" r:id="rId25"/>
    <p:sldId id="308" r:id="rId26"/>
    <p:sldId id="309" r:id="rId27"/>
    <p:sldId id="310" r:id="rId28"/>
    <p:sldId id="311" r:id="rId29"/>
    <p:sldId id="312" r:id="rId30"/>
    <p:sldId id="313" r:id="rId31"/>
    <p:sldId id="314" r:id="rId32"/>
    <p:sldId id="315" r:id="rId33"/>
    <p:sldId id="316" r:id="rId34"/>
    <p:sldId id="317" r:id="rId35"/>
    <p:sldId id="318" r:id="rId36"/>
    <p:sldId id="319" r:id="rId37"/>
    <p:sldId id="323" r:id="rId38"/>
    <p:sldId id="324" r:id="rId39"/>
    <p:sldId id="261" r:id="rId40"/>
    <p:sldId id="262" r:id="rId41"/>
    <p:sldId id="263" r:id="rId42"/>
    <p:sldId id="265" r:id="rId43"/>
    <p:sldId id="304" r:id="rId44"/>
    <p:sldId id="299" r:id="rId45"/>
    <p:sldId id="322" r:id="rId46"/>
    <p:sldId id="325" r:id="rId47"/>
    <p:sldId id="292"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PNG>
</file>

<file path=ppt/media/image20.jpeg>
</file>

<file path=ppt/media/image21.png>
</file>

<file path=ppt/media/image22.jpeg>
</file>

<file path=ppt/media/image23.jpg>
</file>

<file path=ppt/media/image24.jpg>
</file>

<file path=ppt/media/image25.jpg>
</file>

<file path=ppt/media/image26.jpeg>
</file>

<file path=ppt/media/image27.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3BAC51-F328-458A-8D54-31CCBBBEE2DB}" type="datetimeFigureOut">
              <a:rPr lang="en-IN" smtClean="0"/>
              <a:t>22-06-2018</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9CB884-D245-41F1-9E0B-525B38317EAA}" type="slidenum">
              <a:rPr lang="en-IN" smtClean="0"/>
              <a:t>‹#›</a:t>
            </a:fld>
            <a:endParaRPr lang="en-IN"/>
          </a:p>
        </p:txBody>
      </p:sp>
    </p:spTree>
    <p:extLst>
      <p:ext uri="{BB962C8B-B14F-4D97-AF65-F5344CB8AC3E}">
        <p14:creationId xmlns:p14="http://schemas.microsoft.com/office/powerpoint/2010/main" val="5716706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It is a fairly new term. It basically refers to combining packets together on the network and forwarding them!</a:t>
            </a:r>
          </a:p>
        </p:txBody>
      </p:sp>
      <p:sp>
        <p:nvSpPr>
          <p:cNvPr id="4" name="Slide Number Placeholder 3"/>
          <p:cNvSpPr>
            <a:spLocks noGrp="1"/>
          </p:cNvSpPr>
          <p:nvPr>
            <p:ph type="sldNum" sz="quarter" idx="10"/>
          </p:nvPr>
        </p:nvSpPr>
        <p:spPr/>
        <p:txBody>
          <a:bodyPr/>
          <a:lstStyle/>
          <a:p>
            <a:fld id="{139CB884-D245-41F1-9E0B-525B38317EAA}" type="slidenum">
              <a:rPr lang="en-IN" smtClean="0"/>
              <a:t>2</a:t>
            </a:fld>
            <a:endParaRPr lang="en-IN"/>
          </a:p>
        </p:txBody>
      </p:sp>
    </p:spTree>
    <p:extLst>
      <p:ext uri="{BB962C8B-B14F-4D97-AF65-F5344CB8AC3E}">
        <p14:creationId xmlns:p14="http://schemas.microsoft.com/office/powerpoint/2010/main" val="3407402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3D91DF1-27DB-4D4E-9E7B-D845DDBC59CB}" type="datetimeFigureOut">
              <a:rPr lang="en-IN" smtClean="0"/>
              <a:t>22-06-2018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17959987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D91DF1-27DB-4D4E-9E7B-D845DDBC59CB}" type="datetimeFigureOut">
              <a:rPr lang="en-IN" smtClean="0"/>
              <a:t>22-06-2018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22203143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D91DF1-27DB-4D4E-9E7B-D845DDBC59CB}" type="datetimeFigureOut">
              <a:rPr lang="en-IN" smtClean="0"/>
              <a:t>22-06-2018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42BB32-A080-4D2A-BFA1-00A46E46F468}"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47593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D91DF1-27DB-4D4E-9E7B-D845DDBC59CB}" type="datetimeFigureOut">
              <a:rPr lang="en-IN" smtClean="0"/>
              <a:t>22-06-2018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22820287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D91DF1-27DB-4D4E-9E7B-D845DDBC59CB}" type="datetimeFigureOut">
              <a:rPr lang="en-IN" smtClean="0"/>
              <a:t>22-06-2018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42BB32-A080-4D2A-BFA1-00A46E46F468}"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4168854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D91DF1-27DB-4D4E-9E7B-D845DDBC59CB}" type="datetimeFigureOut">
              <a:rPr lang="en-IN" smtClean="0"/>
              <a:t>22-06-2018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11215336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D91DF1-27DB-4D4E-9E7B-D845DDBC59CB}" type="datetimeFigureOut">
              <a:rPr lang="en-IN" smtClean="0"/>
              <a:t>22-06-2018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23279850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D91DF1-27DB-4D4E-9E7B-D845DDBC59CB}" type="datetimeFigureOut">
              <a:rPr lang="en-IN" smtClean="0"/>
              <a:t>22-06-2018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34392026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D91DF1-27DB-4D4E-9E7B-D845DDBC59CB}" type="datetimeFigureOut">
              <a:rPr lang="en-IN" smtClean="0"/>
              <a:t>22-06-2018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8816329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3D91DF1-27DB-4D4E-9E7B-D845DDBC59CB}" type="datetimeFigureOut">
              <a:rPr lang="en-IN" smtClean="0"/>
              <a:t>22-06-2018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136391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D91DF1-27DB-4D4E-9E7B-D845DDBC59CB}" type="datetimeFigureOut">
              <a:rPr lang="en-IN" smtClean="0"/>
              <a:t>22-06-2018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16807684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D91DF1-27DB-4D4E-9E7B-D845DDBC59CB}" type="datetimeFigureOut">
              <a:rPr lang="en-IN" smtClean="0"/>
              <a:t>22-06-2018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8417085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D91DF1-27DB-4D4E-9E7B-D845DDBC59CB}" type="datetimeFigureOut">
              <a:rPr lang="en-IN" smtClean="0"/>
              <a:t>22-06-2018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1721024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D91DF1-27DB-4D4E-9E7B-D845DDBC59CB}" type="datetimeFigureOut">
              <a:rPr lang="en-IN" smtClean="0"/>
              <a:t>22-06-2018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1832365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3D91DF1-27DB-4D4E-9E7B-D845DDBC59CB}" type="datetimeFigureOut">
              <a:rPr lang="en-IN" smtClean="0"/>
              <a:t>22-06-2018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9534763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3D91DF1-27DB-4D4E-9E7B-D845DDBC59CB}" type="datetimeFigureOut">
              <a:rPr lang="en-IN" smtClean="0"/>
              <a:t>22-06-2018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742BB32-A080-4D2A-BFA1-00A46E46F468}" type="slidenum">
              <a:rPr lang="en-IN" smtClean="0"/>
              <a:t>‹#›</a:t>
            </a:fld>
            <a:endParaRPr lang="en-IN"/>
          </a:p>
        </p:txBody>
      </p:sp>
    </p:spTree>
    <p:extLst>
      <p:ext uri="{BB962C8B-B14F-4D97-AF65-F5344CB8AC3E}">
        <p14:creationId xmlns:p14="http://schemas.microsoft.com/office/powerpoint/2010/main" val="15207683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3D91DF1-27DB-4D4E-9E7B-D845DDBC59CB}" type="datetimeFigureOut">
              <a:rPr lang="en-IN" smtClean="0"/>
              <a:t>22-06-2018</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0742BB32-A080-4D2A-BFA1-00A46E46F468}" type="slidenum">
              <a:rPr lang="en-IN" smtClean="0"/>
              <a:t>‹#›</a:t>
            </a:fld>
            <a:endParaRPr lang="en-IN"/>
          </a:p>
        </p:txBody>
      </p:sp>
    </p:spTree>
    <p:extLst>
      <p:ext uri="{BB962C8B-B14F-4D97-AF65-F5344CB8AC3E}">
        <p14:creationId xmlns:p14="http://schemas.microsoft.com/office/powerpoint/2010/main" val="2113444439"/>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 id="2147483733" r:id="rId14"/>
    <p:sldLayoutId id="2147483734" r:id="rId15"/>
    <p:sldLayoutId id="2147483735"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20.jpeg"/></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1.png"/></Relationships>
</file>

<file path=ppt/slides/_rels/slide47.xml.rels><?xml version="1.0" encoding="UTF-8" standalone="yes"?>
<Relationships xmlns="http://schemas.openxmlformats.org/package/2006/relationships"><Relationship Id="rId3" Type="http://schemas.openxmlformats.org/officeDocument/2006/relationships/image" Target="../media/image23.jpg"/><Relationship Id="rId7" Type="http://schemas.openxmlformats.org/officeDocument/2006/relationships/image" Target="../media/image27.jpeg"/><Relationship Id="rId2" Type="http://schemas.openxmlformats.org/officeDocument/2006/relationships/image" Target="../media/image22.jpeg"/><Relationship Id="rId1" Type="http://schemas.openxmlformats.org/officeDocument/2006/relationships/slideLayout" Target="../slideLayouts/slideLayout2.xml"/><Relationship Id="rId6" Type="http://schemas.openxmlformats.org/officeDocument/2006/relationships/image" Target="../media/image26.jpeg"/><Relationship Id="rId5" Type="http://schemas.openxmlformats.org/officeDocument/2006/relationships/image" Target="../media/image25.jpg"/><Relationship Id="rId4" Type="http://schemas.openxmlformats.org/officeDocument/2006/relationships/image" Target="../media/image2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13730-DD8A-4267-B18B-F91AFAEA811E}"/>
              </a:ext>
            </a:extLst>
          </p:cNvPr>
          <p:cNvSpPr>
            <a:spLocks noGrp="1"/>
          </p:cNvSpPr>
          <p:nvPr>
            <p:ph type="ctrTitle"/>
          </p:nvPr>
        </p:nvSpPr>
        <p:spPr/>
        <p:txBody>
          <a:bodyPr/>
          <a:lstStyle/>
          <a:p>
            <a:r>
              <a:rPr lang="en-IN" dirty="0"/>
              <a:t>Efficient Use Of Networks Using Network Coding</a:t>
            </a:r>
          </a:p>
        </p:txBody>
      </p:sp>
      <p:sp>
        <p:nvSpPr>
          <p:cNvPr id="3" name="Subtitle 2">
            <a:extLst>
              <a:ext uri="{FF2B5EF4-FFF2-40B4-BE49-F238E27FC236}">
                <a16:creationId xmlns:a16="http://schemas.microsoft.com/office/drawing/2014/main" id="{AEA4F39A-3F76-48A3-90CF-D66994825760}"/>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30904957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6D15E-60BE-4577-8080-F5E2AF9142F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BC935884-C979-4089-8B10-40183BB94392}"/>
              </a:ext>
            </a:extLst>
          </p:cNvPr>
          <p:cNvSpPr>
            <a:spLocks noGrp="1"/>
          </p:cNvSpPr>
          <p:nvPr>
            <p:ph idx="1"/>
          </p:nvPr>
        </p:nvSpPr>
        <p:spPr/>
        <p:txBody>
          <a:bodyPr/>
          <a:lstStyle/>
          <a:p>
            <a:r>
              <a:rPr lang="en-US" dirty="0"/>
              <a:t>Synchronization is a problem that needs to be considered when network coding will be implemented in computer or satellite networks.</a:t>
            </a:r>
          </a:p>
          <a:p>
            <a:r>
              <a:rPr lang="en-US" dirty="0"/>
              <a:t>It it can be a serious problem for real-time applications (e.g. voice and video transmission).</a:t>
            </a:r>
          </a:p>
          <a:p>
            <a:r>
              <a:rPr lang="en-US" dirty="0"/>
              <a:t>However, certain types of networks like switching networks are inherently fully synchronized. These types of networks are perfect candidates for the application of network coding.</a:t>
            </a:r>
            <a:endParaRPr lang="en-IN" dirty="0"/>
          </a:p>
        </p:txBody>
      </p:sp>
    </p:spTree>
    <p:extLst>
      <p:ext uri="{BB962C8B-B14F-4D97-AF65-F5344CB8AC3E}">
        <p14:creationId xmlns:p14="http://schemas.microsoft.com/office/powerpoint/2010/main" val="2394640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4048F3-B3C4-4902-92A0-CAE2E860548D}"/>
              </a:ext>
            </a:extLst>
          </p:cNvPr>
          <p:cNvSpPr>
            <a:spLocks noGrp="1"/>
          </p:cNvSpPr>
          <p:nvPr>
            <p:ph type="title"/>
          </p:nvPr>
        </p:nvSpPr>
        <p:spPr/>
        <p:txBody>
          <a:bodyPr/>
          <a:lstStyle/>
          <a:p>
            <a:r>
              <a:rPr lang="en-IN" dirty="0"/>
              <a:t>Index Coding</a:t>
            </a:r>
          </a:p>
        </p:txBody>
      </p:sp>
      <p:sp>
        <p:nvSpPr>
          <p:cNvPr id="3" name="Content Placeholder 2">
            <a:extLst>
              <a:ext uri="{FF2B5EF4-FFF2-40B4-BE49-F238E27FC236}">
                <a16:creationId xmlns:a16="http://schemas.microsoft.com/office/drawing/2014/main" id="{0C8C0C15-6607-45E8-873C-F763048CAD37}"/>
              </a:ext>
            </a:extLst>
          </p:cNvPr>
          <p:cNvSpPr>
            <a:spLocks noGrp="1"/>
          </p:cNvSpPr>
          <p:nvPr>
            <p:ph idx="1"/>
          </p:nvPr>
        </p:nvSpPr>
        <p:spPr/>
        <p:txBody>
          <a:bodyPr/>
          <a:lstStyle/>
          <a:p>
            <a:r>
              <a:rPr lang="en-IN" dirty="0"/>
              <a:t>Works on the notion of side information.</a:t>
            </a:r>
          </a:p>
          <a:p>
            <a:r>
              <a:rPr lang="en-IN" dirty="0"/>
              <a:t>Basically, information know to a node but not really required to the node.</a:t>
            </a:r>
          </a:p>
          <a:p>
            <a:r>
              <a:rPr lang="en-IN" dirty="0"/>
              <a:t>This is due to the nature of the broadcast spectrum.</a:t>
            </a:r>
          </a:p>
        </p:txBody>
      </p:sp>
      <p:pic>
        <p:nvPicPr>
          <p:cNvPr id="5" name="Picture 4">
            <a:extLst>
              <a:ext uri="{FF2B5EF4-FFF2-40B4-BE49-F238E27FC236}">
                <a16:creationId xmlns:a16="http://schemas.microsoft.com/office/drawing/2014/main" id="{3557A929-B060-4583-B822-D54118F0DA5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2672" y="3631662"/>
            <a:ext cx="8946655" cy="2545301"/>
          </a:xfrm>
          <a:prstGeom prst="rect">
            <a:avLst/>
          </a:prstGeom>
        </p:spPr>
      </p:pic>
    </p:spTree>
    <p:extLst>
      <p:ext uri="{BB962C8B-B14F-4D97-AF65-F5344CB8AC3E}">
        <p14:creationId xmlns:p14="http://schemas.microsoft.com/office/powerpoint/2010/main" val="515184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AAA2226-DF02-4C7F-9C3D-3A6E608EFD2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75485" y="944622"/>
            <a:ext cx="6241030" cy="4968755"/>
          </a:xfrm>
        </p:spPr>
      </p:pic>
    </p:spTree>
    <p:extLst>
      <p:ext uri="{BB962C8B-B14F-4D97-AF65-F5344CB8AC3E}">
        <p14:creationId xmlns:p14="http://schemas.microsoft.com/office/powerpoint/2010/main" val="886249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66E403B-E991-4A1B-AF74-64AE7C5A0BE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63045" b="45520"/>
          <a:stretch/>
        </p:blipFill>
        <p:spPr>
          <a:xfrm>
            <a:off x="3096561" y="941735"/>
            <a:ext cx="5998878" cy="4974530"/>
          </a:xfrm>
        </p:spPr>
      </p:pic>
    </p:spTree>
    <p:extLst>
      <p:ext uri="{BB962C8B-B14F-4D97-AF65-F5344CB8AC3E}">
        <p14:creationId xmlns:p14="http://schemas.microsoft.com/office/powerpoint/2010/main" val="39800850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E9E63E9-4682-43E1-B4A3-23DF28271F4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12731" y="823975"/>
            <a:ext cx="6755888" cy="5210050"/>
          </a:xfrm>
        </p:spPr>
      </p:pic>
    </p:spTree>
    <p:extLst>
      <p:ext uri="{BB962C8B-B14F-4D97-AF65-F5344CB8AC3E}">
        <p14:creationId xmlns:p14="http://schemas.microsoft.com/office/powerpoint/2010/main" val="40203349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A60162C-82E4-4C80-BD1A-2BF0CA65AB9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44874" y="817516"/>
            <a:ext cx="6302252" cy="5222968"/>
          </a:xfrm>
        </p:spPr>
      </p:pic>
    </p:spTree>
    <p:extLst>
      <p:ext uri="{BB962C8B-B14F-4D97-AF65-F5344CB8AC3E}">
        <p14:creationId xmlns:p14="http://schemas.microsoft.com/office/powerpoint/2010/main" val="10910671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5D0FC-940B-4EA7-B696-87904CE522C9}"/>
              </a:ext>
            </a:extLst>
          </p:cNvPr>
          <p:cNvSpPr>
            <a:spLocks noGrp="1"/>
          </p:cNvSpPr>
          <p:nvPr>
            <p:ph type="title"/>
          </p:nvPr>
        </p:nvSpPr>
        <p:spPr/>
        <p:txBody>
          <a:bodyPr/>
          <a:lstStyle/>
          <a:p>
            <a:r>
              <a:rPr lang="en-IN" dirty="0"/>
              <a:t>Analog Network Coding</a:t>
            </a:r>
          </a:p>
        </p:txBody>
      </p:sp>
      <p:sp>
        <p:nvSpPr>
          <p:cNvPr id="3" name="Content Placeholder 2">
            <a:extLst>
              <a:ext uri="{FF2B5EF4-FFF2-40B4-BE49-F238E27FC236}">
                <a16:creationId xmlns:a16="http://schemas.microsoft.com/office/drawing/2014/main" id="{6B361D82-44F3-4FB4-815A-D6B6EDCD86BA}"/>
              </a:ext>
            </a:extLst>
          </p:cNvPr>
          <p:cNvSpPr>
            <a:spLocks noGrp="1"/>
          </p:cNvSpPr>
          <p:nvPr>
            <p:ph idx="1"/>
          </p:nvPr>
        </p:nvSpPr>
        <p:spPr/>
        <p:txBody>
          <a:bodyPr/>
          <a:lstStyle/>
          <a:p>
            <a:r>
              <a:rPr lang="en-US" dirty="0"/>
              <a:t>Instead of avoiding interference, we exploit the interference.</a:t>
            </a:r>
          </a:p>
          <a:p>
            <a:r>
              <a:rPr lang="en-US" dirty="0"/>
              <a:t>Multiple senders transmit simultaneously, the packets collide.</a:t>
            </a:r>
          </a:p>
          <a:p>
            <a:r>
              <a:rPr lang="en-US" dirty="0"/>
              <a:t>It means that the channel adds their physical signals after applying attenuations and time shifts.</a:t>
            </a:r>
          </a:p>
          <a:p>
            <a:r>
              <a:rPr lang="en-IN" dirty="0"/>
              <a:t>Thus if we know the content of the packet that interfered we can </a:t>
            </a:r>
            <a:r>
              <a:rPr lang="en-IN" dirty="0" err="1"/>
              <a:t>derieve</a:t>
            </a:r>
            <a:r>
              <a:rPr lang="en-IN" dirty="0"/>
              <a:t> the signal we are interested in.</a:t>
            </a:r>
          </a:p>
        </p:txBody>
      </p:sp>
    </p:spTree>
    <p:extLst>
      <p:ext uri="{BB962C8B-B14F-4D97-AF65-F5344CB8AC3E}">
        <p14:creationId xmlns:p14="http://schemas.microsoft.com/office/powerpoint/2010/main" val="12096007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4D9F2-22C5-4CC2-927E-3A79717C2239}"/>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DE838ADE-E3C5-4339-A953-62168BB8543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 r="23983" b="66406"/>
          <a:stretch/>
        </p:blipFill>
        <p:spPr>
          <a:xfrm>
            <a:off x="2638699" y="1580284"/>
            <a:ext cx="6914601" cy="3697431"/>
          </a:xfrm>
        </p:spPr>
      </p:pic>
    </p:spTree>
    <p:extLst>
      <p:ext uri="{BB962C8B-B14F-4D97-AF65-F5344CB8AC3E}">
        <p14:creationId xmlns:p14="http://schemas.microsoft.com/office/powerpoint/2010/main" val="2693146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31503-A64D-421B-BCAC-7FB5068F39FA}"/>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104E54BB-53D7-497B-96FC-6BF4C66C31D5}"/>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31990" r="19851" b="34854"/>
          <a:stretch/>
        </p:blipFill>
        <p:spPr>
          <a:xfrm>
            <a:off x="2343924" y="1550890"/>
            <a:ext cx="7504151" cy="3756219"/>
          </a:xfrm>
          <a:prstGeom prst="rect">
            <a:avLst/>
          </a:prstGeom>
        </p:spPr>
      </p:pic>
    </p:spTree>
    <p:extLst>
      <p:ext uri="{BB962C8B-B14F-4D97-AF65-F5344CB8AC3E}">
        <p14:creationId xmlns:p14="http://schemas.microsoft.com/office/powerpoint/2010/main" val="12243234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F9EF47-2CAB-48A6-B184-238D875DC194}"/>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5B4A676B-CE41-4594-BFD6-6AB290A1DF78}"/>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4091" r="18027"/>
          <a:stretch/>
        </p:blipFill>
        <p:spPr>
          <a:xfrm>
            <a:off x="2865851" y="1716856"/>
            <a:ext cx="6460297" cy="3424288"/>
          </a:xfrm>
          <a:prstGeom prst="rect">
            <a:avLst/>
          </a:prstGeom>
        </p:spPr>
      </p:pic>
    </p:spTree>
    <p:extLst>
      <p:ext uri="{BB962C8B-B14F-4D97-AF65-F5344CB8AC3E}">
        <p14:creationId xmlns:p14="http://schemas.microsoft.com/office/powerpoint/2010/main" val="35989887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8740A-58F0-460F-A20A-40BDF29D6D01}"/>
              </a:ext>
            </a:extLst>
          </p:cNvPr>
          <p:cNvSpPr>
            <a:spLocks noGrp="1"/>
          </p:cNvSpPr>
          <p:nvPr>
            <p:ph type="title"/>
          </p:nvPr>
        </p:nvSpPr>
        <p:spPr/>
        <p:txBody>
          <a:bodyPr/>
          <a:lstStyle/>
          <a:p>
            <a:r>
              <a:rPr lang="en-IN" dirty="0"/>
              <a:t>What is Network Coding?</a:t>
            </a:r>
          </a:p>
        </p:txBody>
      </p:sp>
      <p:pic>
        <p:nvPicPr>
          <p:cNvPr id="5" name="Content Placeholder 4">
            <a:extLst>
              <a:ext uri="{FF2B5EF4-FFF2-40B4-BE49-F238E27FC236}">
                <a16:creationId xmlns:a16="http://schemas.microsoft.com/office/drawing/2014/main" id="{C501D072-3551-4B57-B1B1-8B8FB68F9A7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484218" y="2095500"/>
            <a:ext cx="5214038" cy="3695700"/>
          </a:xfrm>
        </p:spPr>
      </p:pic>
    </p:spTree>
    <p:extLst>
      <p:ext uri="{BB962C8B-B14F-4D97-AF65-F5344CB8AC3E}">
        <p14:creationId xmlns:p14="http://schemas.microsoft.com/office/powerpoint/2010/main" val="2841280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18754-7E51-4E38-ACE1-F471E702B303}"/>
              </a:ext>
            </a:extLst>
          </p:cNvPr>
          <p:cNvSpPr>
            <a:spLocks noGrp="1"/>
          </p:cNvSpPr>
          <p:nvPr>
            <p:ph type="title"/>
          </p:nvPr>
        </p:nvSpPr>
        <p:spPr/>
        <p:txBody>
          <a:bodyPr/>
          <a:lstStyle/>
          <a:p>
            <a:r>
              <a:rPr lang="en-IN" dirty="0"/>
              <a:t>Flooding		</a:t>
            </a:r>
          </a:p>
        </p:txBody>
      </p:sp>
      <p:sp>
        <p:nvSpPr>
          <p:cNvPr id="3" name="Content Placeholder 2">
            <a:extLst>
              <a:ext uri="{FF2B5EF4-FFF2-40B4-BE49-F238E27FC236}">
                <a16:creationId xmlns:a16="http://schemas.microsoft.com/office/drawing/2014/main" id="{F96BD63D-530C-4B4A-B747-07E3DDBBFB3C}"/>
              </a:ext>
            </a:extLst>
          </p:cNvPr>
          <p:cNvSpPr>
            <a:spLocks noGrp="1"/>
          </p:cNvSpPr>
          <p:nvPr>
            <p:ph idx="1"/>
          </p:nvPr>
        </p:nvSpPr>
        <p:spPr/>
        <p:txBody>
          <a:bodyPr/>
          <a:lstStyle/>
          <a:p>
            <a:r>
              <a:rPr lang="en-US" dirty="0"/>
              <a:t>Flooding is a simple routing technique in computer networks where a source or node sends packets through every outgoing link. </a:t>
            </a:r>
            <a:br>
              <a:rPr lang="en-US" dirty="0"/>
            </a:br>
            <a:endParaRPr lang="en-US" dirty="0"/>
          </a:p>
          <a:p>
            <a:r>
              <a:rPr lang="en-US" dirty="0"/>
              <a:t>Flooding, which is similar to broadcasting, occurs when source packets (without routing data) are transmitted to all attached network nodes. </a:t>
            </a:r>
          </a:p>
          <a:p>
            <a:r>
              <a:rPr lang="en-US" dirty="0"/>
              <a:t>Because flooding uses every path in the network, the shortest path is also used.</a:t>
            </a:r>
            <a:endParaRPr lang="en-IN" dirty="0"/>
          </a:p>
        </p:txBody>
      </p:sp>
    </p:spTree>
    <p:extLst>
      <p:ext uri="{BB962C8B-B14F-4D97-AF65-F5344CB8AC3E}">
        <p14:creationId xmlns:p14="http://schemas.microsoft.com/office/powerpoint/2010/main" val="30582220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DA4EC-548B-4476-AD8C-28DC6249ABAD}"/>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D4AA16D4-EC27-4DAE-BB91-4BEB0EE99F3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41059" y="1970412"/>
            <a:ext cx="7837422" cy="3918711"/>
          </a:xfrm>
        </p:spPr>
      </p:pic>
    </p:spTree>
    <p:extLst>
      <p:ext uri="{BB962C8B-B14F-4D97-AF65-F5344CB8AC3E}">
        <p14:creationId xmlns:p14="http://schemas.microsoft.com/office/powerpoint/2010/main" val="22924684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17FCE-0150-4B2A-BB2C-A4823C4FA815}"/>
              </a:ext>
            </a:extLst>
          </p:cNvPr>
          <p:cNvSpPr>
            <a:spLocks noGrp="1"/>
          </p:cNvSpPr>
          <p:nvPr>
            <p:ph type="title"/>
          </p:nvPr>
        </p:nvSpPr>
        <p:spPr>
          <a:xfrm>
            <a:off x="3902495" y="2524113"/>
            <a:ext cx="5176191" cy="1400530"/>
          </a:xfrm>
        </p:spPr>
        <p:txBody>
          <a:bodyPr/>
          <a:lstStyle/>
          <a:p>
            <a:r>
              <a:rPr lang="en-IN" dirty="0"/>
              <a:t>All Static Nodes</a:t>
            </a:r>
          </a:p>
        </p:txBody>
      </p:sp>
    </p:spTree>
    <p:extLst>
      <p:ext uri="{BB962C8B-B14F-4D97-AF65-F5344CB8AC3E}">
        <p14:creationId xmlns:p14="http://schemas.microsoft.com/office/powerpoint/2010/main" val="19601833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5507-5AAB-477D-BA97-3C48CA40C7A5}"/>
              </a:ext>
            </a:extLst>
          </p:cNvPr>
          <p:cNvSpPr>
            <a:spLocks noGrp="1"/>
          </p:cNvSpPr>
          <p:nvPr>
            <p:ph type="title"/>
          </p:nvPr>
        </p:nvSpPr>
        <p:spPr/>
        <p:txBody>
          <a:bodyPr/>
          <a:lstStyle/>
          <a:p>
            <a:r>
              <a:rPr lang="en-IN" dirty="0"/>
              <a:t>40 Static Nodes</a:t>
            </a:r>
          </a:p>
        </p:txBody>
      </p:sp>
      <p:graphicFrame>
        <p:nvGraphicFramePr>
          <p:cNvPr id="4" name="Table 3">
            <a:extLst>
              <a:ext uri="{FF2B5EF4-FFF2-40B4-BE49-F238E27FC236}">
                <a16:creationId xmlns:a16="http://schemas.microsoft.com/office/drawing/2014/main" id="{9EB7ABCC-C003-4E9F-A4E5-642FC7B5028C}"/>
              </a:ext>
            </a:extLst>
          </p:cNvPr>
          <p:cNvGraphicFramePr>
            <a:graphicFrameLocks noGrp="1"/>
          </p:cNvGraphicFramePr>
          <p:nvPr>
            <p:extLst>
              <p:ext uri="{D42A27DB-BD31-4B8C-83A1-F6EECF244321}">
                <p14:modId xmlns:p14="http://schemas.microsoft.com/office/powerpoint/2010/main" val="924222321"/>
              </p:ext>
            </p:extLst>
          </p:nvPr>
        </p:nvGraphicFramePr>
        <p:xfrm>
          <a:off x="555172" y="2886188"/>
          <a:ext cx="11081656" cy="3900200"/>
        </p:xfrm>
        <a:graphic>
          <a:graphicData uri="http://schemas.openxmlformats.org/drawingml/2006/table">
            <a:tbl>
              <a:tblPr firstRow="1" bandRow="1">
                <a:tableStyleId>{5C22544A-7EE6-4342-B048-85BDC9FD1C3A}</a:tableStyleId>
              </a:tblPr>
              <a:tblGrid>
                <a:gridCol w="1385207">
                  <a:extLst>
                    <a:ext uri="{9D8B030D-6E8A-4147-A177-3AD203B41FA5}">
                      <a16:colId xmlns:a16="http://schemas.microsoft.com/office/drawing/2014/main" val="3542820110"/>
                    </a:ext>
                  </a:extLst>
                </a:gridCol>
                <a:gridCol w="1385207">
                  <a:extLst>
                    <a:ext uri="{9D8B030D-6E8A-4147-A177-3AD203B41FA5}">
                      <a16:colId xmlns:a16="http://schemas.microsoft.com/office/drawing/2014/main" val="1614853397"/>
                    </a:ext>
                  </a:extLst>
                </a:gridCol>
                <a:gridCol w="1385207">
                  <a:extLst>
                    <a:ext uri="{9D8B030D-6E8A-4147-A177-3AD203B41FA5}">
                      <a16:colId xmlns:a16="http://schemas.microsoft.com/office/drawing/2014/main" val="290403207"/>
                    </a:ext>
                  </a:extLst>
                </a:gridCol>
                <a:gridCol w="1385207">
                  <a:extLst>
                    <a:ext uri="{9D8B030D-6E8A-4147-A177-3AD203B41FA5}">
                      <a16:colId xmlns:a16="http://schemas.microsoft.com/office/drawing/2014/main" val="990915731"/>
                    </a:ext>
                  </a:extLst>
                </a:gridCol>
                <a:gridCol w="1385207">
                  <a:extLst>
                    <a:ext uri="{9D8B030D-6E8A-4147-A177-3AD203B41FA5}">
                      <a16:colId xmlns:a16="http://schemas.microsoft.com/office/drawing/2014/main" val="70257993"/>
                    </a:ext>
                  </a:extLst>
                </a:gridCol>
                <a:gridCol w="1385207">
                  <a:extLst>
                    <a:ext uri="{9D8B030D-6E8A-4147-A177-3AD203B41FA5}">
                      <a16:colId xmlns:a16="http://schemas.microsoft.com/office/drawing/2014/main" val="1473839855"/>
                    </a:ext>
                  </a:extLst>
                </a:gridCol>
                <a:gridCol w="1385207">
                  <a:extLst>
                    <a:ext uri="{9D8B030D-6E8A-4147-A177-3AD203B41FA5}">
                      <a16:colId xmlns:a16="http://schemas.microsoft.com/office/drawing/2014/main" val="632552934"/>
                    </a:ext>
                  </a:extLst>
                </a:gridCol>
                <a:gridCol w="1385207">
                  <a:extLst>
                    <a:ext uri="{9D8B030D-6E8A-4147-A177-3AD203B41FA5}">
                      <a16:colId xmlns:a16="http://schemas.microsoft.com/office/drawing/2014/main" val="1837034613"/>
                    </a:ext>
                  </a:extLst>
                </a:gridCol>
              </a:tblGrid>
              <a:tr h="487525">
                <a:tc>
                  <a:txBody>
                    <a:bodyPr/>
                    <a:lstStyle/>
                    <a:p>
                      <a:pPr algn="l" fontAlgn="b"/>
                      <a:r>
                        <a:rPr lang="en-IN" sz="1100" b="0" i="0" u="none" strike="noStrike" dirty="0">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3450075343"/>
                  </a:ext>
                </a:extLst>
              </a:tr>
              <a:tr h="487525">
                <a:tc>
                  <a:txBody>
                    <a:bodyPr/>
                    <a:lstStyle/>
                    <a:p>
                      <a:pPr algn="r" fontAlgn="b"/>
                      <a:r>
                        <a:rPr lang="en-IN" sz="1100" b="0" i="0" u="none" strike="noStrike">
                          <a:solidFill>
                            <a:srgbClr val="000000"/>
                          </a:solidFill>
                          <a:effectLst/>
                          <a:latin typeface="Calibri" panose="020F0502020204030204" pitchFamily="34" charset="0"/>
                        </a:rPr>
                        <a:t>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12974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11921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763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0.776938</a:t>
                      </a:r>
                    </a:p>
                  </a:txBody>
                  <a:tcPr marL="7620" marR="7620" marT="7620" marB="0" anchor="b"/>
                </a:tc>
                <a:extLst>
                  <a:ext uri="{0D108BD9-81ED-4DB2-BD59-A6C34878D82A}">
                    <a16:rowId xmlns:a16="http://schemas.microsoft.com/office/drawing/2014/main" val="324386044"/>
                  </a:ext>
                </a:extLst>
              </a:tr>
              <a:tr h="487525">
                <a:tc>
                  <a:txBody>
                    <a:bodyPr/>
                    <a:lstStyle/>
                    <a:p>
                      <a:pPr algn="r" fontAlgn="b"/>
                      <a:r>
                        <a:rPr lang="en-IN" sz="1100" b="0" i="0" u="none" strike="noStrike">
                          <a:solidFill>
                            <a:srgbClr val="000000"/>
                          </a:solidFill>
                          <a:effectLst/>
                          <a:latin typeface="Calibri" panose="020F0502020204030204" pitchFamily="34" charset="0"/>
                        </a:rPr>
                        <a:t>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12974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11921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763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0.776938</a:t>
                      </a:r>
                    </a:p>
                  </a:txBody>
                  <a:tcPr marL="7620" marR="7620" marT="7620" marB="0" anchor="b"/>
                </a:tc>
                <a:extLst>
                  <a:ext uri="{0D108BD9-81ED-4DB2-BD59-A6C34878D82A}">
                    <a16:rowId xmlns:a16="http://schemas.microsoft.com/office/drawing/2014/main" val="3485919925"/>
                  </a:ext>
                </a:extLst>
              </a:tr>
              <a:tr h="487525">
                <a:tc>
                  <a:txBody>
                    <a:bodyPr/>
                    <a:lstStyle/>
                    <a:p>
                      <a:pPr algn="r" fontAlgn="b"/>
                      <a:r>
                        <a:rPr lang="en-IN" sz="1100" b="0" i="0" u="none" strike="noStrike">
                          <a:solidFill>
                            <a:srgbClr val="000000"/>
                          </a:solidFill>
                          <a:effectLst/>
                          <a:latin typeface="Calibri" panose="020F0502020204030204" pitchFamily="34" charset="0"/>
                        </a:rPr>
                        <a:t>0.2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12974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11921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763</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0.776938</a:t>
                      </a:r>
                    </a:p>
                  </a:txBody>
                  <a:tcPr marL="7620" marR="7620" marT="7620" marB="0" anchor="b"/>
                </a:tc>
                <a:extLst>
                  <a:ext uri="{0D108BD9-81ED-4DB2-BD59-A6C34878D82A}">
                    <a16:rowId xmlns:a16="http://schemas.microsoft.com/office/drawing/2014/main" val="1104696619"/>
                  </a:ext>
                </a:extLst>
              </a:tr>
              <a:tr h="487525">
                <a:tc>
                  <a:txBody>
                    <a:bodyPr/>
                    <a:lstStyle/>
                    <a:p>
                      <a:pPr algn="r" fontAlgn="b"/>
                      <a:r>
                        <a:rPr lang="en-IN" sz="1100" b="0" i="0" u="none" strike="noStrike" dirty="0">
                          <a:solidFill>
                            <a:srgbClr val="00B0F0"/>
                          </a:solidFill>
                          <a:effectLst/>
                          <a:latin typeface="Calibri" panose="020F0502020204030204" pitchFamily="34" charset="0"/>
                        </a:rPr>
                        <a:t>0.3</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25507</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15939</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9069</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164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164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164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0.771553</a:t>
                      </a:r>
                    </a:p>
                  </a:txBody>
                  <a:tcPr marL="7620" marR="7620" marT="7620" marB="0" anchor="b"/>
                </a:tc>
                <a:extLst>
                  <a:ext uri="{0D108BD9-81ED-4DB2-BD59-A6C34878D82A}">
                    <a16:rowId xmlns:a16="http://schemas.microsoft.com/office/drawing/2014/main" val="635085115"/>
                  </a:ext>
                </a:extLst>
              </a:tr>
              <a:tr h="487525">
                <a:tc>
                  <a:txBody>
                    <a:bodyPr/>
                    <a:lstStyle/>
                    <a:p>
                      <a:pPr algn="r" fontAlgn="b"/>
                      <a:r>
                        <a:rPr lang="en-IN" sz="1100" b="0" i="0" u="none" strike="noStrike">
                          <a:solidFill>
                            <a:srgbClr val="00B0F0"/>
                          </a:solidFill>
                          <a:effectLst/>
                          <a:latin typeface="Calibri" panose="020F0502020204030204" pitchFamily="34" charset="0"/>
                        </a:rPr>
                        <a:t>0.4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31870</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5419</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25902</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234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0.921243</a:t>
                      </a:r>
                    </a:p>
                  </a:txBody>
                  <a:tcPr marL="7620" marR="7620" marT="7620" marB="0" anchor="b"/>
                </a:tc>
                <a:extLst>
                  <a:ext uri="{0D108BD9-81ED-4DB2-BD59-A6C34878D82A}">
                    <a16:rowId xmlns:a16="http://schemas.microsoft.com/office/drawing/2014/main" val="2912312055"/>
                  </a:ext>
                </a:extLst>
              </a:tr>
              <a:tr h="487525">
                <a:tc>
                  <a:txBody>
                    <a:bodyPr/>
                    <a:lstStyle/>
                    <a:p>
                      <a:pPr algn="r" fontAlgn="b"/>
                      <a:r>
                        <a:rPr lang="en-IN" sz="1100" b="0" i="0" u="none" strike="noStrike">
                          <a:solidFill>
                            <a:srgbClr val="000000"/>
                          </a:solidFill>
                          <a:effectLst/>
                          <a:latin typeface="Calibri" panose="020F0502020204030204" pitchFamily="34" charset="0"/>
                        </a:rPr>
                        <a:t>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32682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30617</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0.917936</a:t>
                      </a:r>
                    </a:p>
                  </a:txBody>
                  <a:tcPr marL="7620" marR="7620" marT="7620" marB="0" anchor="b"/>
                </a:tc>
                <a:extLst>
                  <a:ext uri="{0D108BD9-81ED-4DB2-BD59-A6C34878D82A}">
                    <a16:rowId xmlns:a16="http://schemas.microsoft.com/office/drawing/2014/main" val="1321977043"/>
                  </a:ext>
                </a:extLst>
              </a:tr>
              <a:tr h="487525">
                <a:tc>
                  <a:txBody>
                    <a:bodyPr/>
                    <a:lstStyle/>
                    <a:p>
                      <a:pPr algn="r" fontAlgn="b"/>
                      <a:r>
                        <a:rPr lang="en-IN" sz="1100" b="0" i="0" u="none" strike="noStrike">
                          <a:solidFill>
                            <a:srgbClr val="000000"/>
                          </a:solidFill>
                          <a:effectLst/>
                          <a:latin typeface="Calibri" panose="020F0502020204030204" pitchFamily="34" charset="0"/>
                        </a:rPr>
                        <a:t>0.6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33908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33119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0.883567</a:t>
                      </a:r>
                    </a:p>
                  </a:txBody>
                  <a:tcPr marL="7620" marR="7620" marT="7620" marB="0" anchor="b"/>
                </a:tc>
                <a:extLst>
                  <a:ext uri="{0D108BD9-81ED-4DB2-BD59-A6C34878D82A}">
                    <a16:rowId xmlns:a16="http://schemas.microsoft.com/office/drawing/2014/main" val="1089927263"/>
                  </a:ext>
                </a:extLst>
              </a:tr>
            </a:tbl>
          </a:graphicData>
        </a:graphic>
      </p:graphicFrame>
      <p:pic>
        <p:nvPicPr>
          <p:cNvPr id="5" name="Content Placeholder 4">
            <a:extLst>
              <a:ext uri="{FF2B5EF4-FFF2-40B4-BE49-F238E27FC236}">
                <a16:creationId xmlns:a16="http://schemas.microsoft.com/office/drawing/2014/main" id="{46017CB0-28F9-4343-BB83-AD491B2027B6}"/>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2351" t="49865" r="5550" b="12606"/>
          <a:stretch/>
        </p:blipFill>
        <p:spPr>
          <a:xfrm>
            <a:off x="4692362" y="71612"/>
            <a:ext cx="7499638" cy="2742609"/>
          </a:xfrm>
        </p:spPr>
      </p:pic>
      <p:sp>
        <p:nvSpPr>
          <p:cNvPr id="3" name="Oval 2">
            <a:extLst>
              <a:ext uri="{FF2B5EF4-FFF2-40B4-BE49-F238E27FC236}">
                <a16:creationId xmlns:a16="http://schemas.microsoft.com/office/drawing/2014/main" id="{33850CD2-DC58-4FA0-AA95-C4FB314C5602}"/>
              </a:ext>
            </a:extLst>
          </p:cNvPr>
          <p:cNvSpPr/>
          <p:nvPr/>
        </p:nvSpPr>
        <p:spPr>
          <a:xfrm>
            <a:off x="8691239" y="1270000"/>
            <a:ext cx="221942" cy="2747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406410B-49F4-4E9C-8390-48701F40347D}"/>
              </a:ext>
            </a:extLst>
          </p:cNvPr>
          <p:cNvSpPr/>
          <p:nvPr/>
        </p:nvSpPr>
        <p:spPr>
          <a:xfrm>
            <a:off x="5113538" y="257452"/>
            <a:ext cx="284085" cy="280181"/>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
        <p:nvSpPr>
          <p:cNvPr id="7" name="Oval 6">
            <a:extLst>
              <a:ext uri="{FF2B5EF4-FFF2-40B4-BE49-F238E27FC236}">
                <a16:creationId xmlns:a16="http://schemas.microsoft.com/office/drawing/2014/main" id="{A468C590-E15A-42CA-8F42-53223E00B7C1}"/>
              </a:ext>
            </a:extLst>
          </p:cNvPr>
          <p:cNvSpPr/>
          <p:nvPr/>
        </p:nvSpPr>
        <p:spPr>
          <a:xfrm>
            <a:off x="11494785" y="257452"/>
            <a:ext cx="284085" cy="280181"/>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
        <p:nvSpPr>
          <p:cNvPr id="8" name="Oval 7">
            <a:extLst>
              <a:ext uri="{FF2B5EF4-FFF2-40B4-BE49-F238E27FC236}">
                <a16:creationId xmlns:a16="http://schemas.microsoft.com/office/drawing/2014/main" id="{3CF49654-04C0-4764-9F64-D6F213E12209}"/>
              </a:ext>
            </a:extLst>
          </p:cNvPr>
          <p:cNvSpPr/>
          <p:nvPr/>
        </p:nvSpPr>
        <p:spPr>
          <a:xfrm>
            <a:off x="11494784" y="2429933"/>
            <a:ext cx="284085" cy="280181"/>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Tree>
    <p:extLst>
      <p:ext uri="{BB962C8B-B14F-4D97-AF65-F5344CB8AC3E}">
        <p14:creationId xmlns:p14="http://schemas.microsoft.com/office/powerpoint/2010/main" val="26934820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5507-5AAB-477D-BA97-3C48CA40C7A5}"/>
              </a:ext>
            </a:extLst>
          </p:cNvPr>
          <p:cNvSpPr>
            <a:spLocks noGrp="1"/>
          </p:cNvSpPr>
          <p:nvPr>
            <p:ph type="title"/>
          </p:nvPr>
        </p:nvSpPr>
        <p:spPr/>
        <p:txBody>
          <a:bodyPr/>
          <a:lstStyle/>
          <a:p>
            <a:r>
              <a:rPr lang="en-IN" dirty="0"/>
              <a:t>40 Static Nodes</a:t>
            </a:r>
          </a:p>
        </p:txBody>
      </p:sp>
      <p:graphicFrame>
        <p:nvGraphicFramePr>
          <p:cNvPr id="3" name="Table 2">
            <a:extLst>
              <a:ext uri="{FF2B5EF4-FFF2-40B4-BE49-F238E27FC236}">
                <a16:creationId xmlns:a16="http://schemas.microsoft.com/office/drawing/2014/main" id="{457A0094-F99F-45BB-9D99-D14F4DC0D175}"/>
              </a:ext>
            </a:extLst>
          </p:cNvPr>
          <p:cNvGraphicFramePr>
            <a:graphicFrameLocks noGrp="1"/>
          </p:cNvGraphicFramePr>
          <p:nvPr>
            <p:extLst>
              <p:ext uri="{D42A27DB-BD31-4B8C-83A1-F6EECF244321}">
                <p14:modId xmlns:p14="http://schemas.microsoft.com/office/powerpoint/2010/main" val="1826522322"/>
              </p:ext>
            </p:extLst>
          </p:nvPr>
        </p:nvGraphicFramePr>
        <p:xfrm>
          <a:off x="2032000" y="1755364"/>
          <a:ext cx="8128000" cy="44500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4123189468"/>
                    </a:ext>
                  </a:extLst>
                </a:gridCol>
                <a:gridCol w="1016000">
                  <a:extLst>
                    <a:ext uri="{9D8B030D-6E8A-4147-A177-3AD203B41FA5}">
                      <a16:colId xmlns:a16="http://schemas.microsoft.com/office/drawing/2014/main" val="2718335444"/>
                    </a:ext>
                  </a:extLst>
                </a:gridCol>
                <a:gridCol w="1016000">
                  <a:extLst>
                    <a:ext uri="{9D8B030D-6E8A-4147-A177-3AD203B41FA5}">
                      <a16:colId xmlns:a16="http://schemas.microsoft.com/office/drawing/2014/main" val="1948515678"/>
                    </a:ext>
                  </a:extLst>
                </a:gridCol>
                <a:gridCol w="1016000">
                  <a:extLst>
                    <a:ext uri="{9D8B030D-6E8A-4147-A177-3AD203B41FA5}">
                      <a16:colId xmlns:a16="http://schemas.microsoft.com/office/drawing/2014/main" val="577614047"/>
                    </a:ext>
                  </a:extLst>
                </a:gridCol>
                <a:gridCol w="1016000">
                  <a:extLst>
                    <a:ext uri="{9D8B030D-6E8A-4147-A177-3AD203B41FA5}">
                      <a16:colId xmlns:a16="http://schemas.microsoft.com/office/drawing/2014/main" val="414434329"/>
                    </a:ext>
                  </a:extLst>
                </a:gridCol>
                <a:gridCol w="1016000">
                  <a:extLst>
                    <a:ext uri="{9D8B030D-6E8A-4147-A177-3AD203B41FA5}">
                      <a16:colId xmlns:a16="http://schemas.microsoft.com/office/drawing/2014/main" val="2273110322"/>
                    </a:ext>
                  </a:extLst>
                </a:gridCol>
                <a:gridCol w="1016000">
                  <a:extLst>
                    <a:ext uri="{9D8B030D-6E8A-4147-A177-3AD203B41FA5}">
                      <a16:colId xmlns:a16="http://schemas.microsoft.com/office/drawing/2014/main" val="428121757"/>
                    </a:ext>
                  </a:extLst>
                </a:gridCol>
                <a:gridCol w="1016000">
                  <a:extLst>
                    <a:ext uri="{9D8B030D-6E8A-4147-A177-3AD203B41FA5}">
                      <a16:colId xmlns:a16="http://schemas.microsoft.com/office/drawing/2014/main" val="2281344822"/>
                    </a:ext>
                  </a:extLst>
                </a:gridCol>
              </a:tblGrid>
              <a:tr h="370840">
                <a:tc>
                  <a:txBody>
                    <a:bodyPr/>
                    <a:lstStyle/>
                    <a:p>
                      <a:pPr algn="l" fontAlgn="b"/>
                      <a:r>
                        <a:rPr lang="en-IN" sz="1100" b="0" i="0" u="none" strike="noStrike" dirty="0">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2302918293"/>
                  </a:ext>
                </a:extLst>
              </a:tr>
              <a:tr h="370840">
                <a:tc>
                  <a:txBody>
                    <a:bodyPr/>
                    <a:lstStyle/>
                    <a:p>
                      <a:pPr algn="r" fontAlgn="b"/>
                      <a:r>
                        <a:rPr lang="en-IN" sz="1100" b="0" i="0" u="none" strike="noStrike">
                          <a:solidFill>
                            <a:srgbClr val="000000"/>
                          </a:solidFill>
                          <a:effectLst/>
                          <a:latin typeface="Calibri" panose="020F0502020204030204" pitchFamily="34" charset="0"/>
                        </a:rPr>
                        <a:t>0.3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25507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15939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9069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0.771553</a:t>
                      </a:r>
                    </a:p>
                  </a:txBody>
                  <a:tcPr marL="7620" marR="7620" marT="7620" marB="0" anchor="b"/>
                </a:tc>
                <a:extLst>
                  <a:ext uri="{0D108BD9-81ED-4DB2-BD59-A6C34878D82A}">
                    <a16:rowId xmlns:a16="http://schemas.microsoft.com/office/drawing/2014/main" val="2742068921"/>
                  </a:ext>
                </a:extLst>
              </a:tr>
              <a:tr h="370840">
                <a:tc>
                  <a:txBody>
                    <a:bodyPr/>
                    <a:lstStyle/>
                    <a:p>
                      <a:pPr algn="r" fontAlgn="b"/>
                      <a:r>
                        <a:rPr lang="en-IN" sz="1100" b="0" i="0" u="none" strike="noStrike">
                          <a:solidFill>
                            <a:srgbClr val="000000"/>
                          </a:solidFill>
                          <a:effectLst/>
                          <a:latin typeface="Calibri" panose="020F0502020204030204" pitchFamily="34" charset="0"/>
                        </a:rPr>
                        <a:t>0.31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24987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14845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9592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0.77</a:t>
                      </a:r>
                    </a:p>
                  </a:txBody>
                  <a:tcPr marL="7620" marR="7620" marT="7620" marB="0" anchor="b"/>
                </a:tc>
                <a:extLst>
                  <a:ext uri="{0D108BD9-81ED-4DB2-BD59-A6C34878D82A}">
                    <a16:rowId xmlns:a16="http://schemas.microsoft.com/office/drawing/2014/main" val="2445427788"/>
                  </a:ext>
                </a:extLst>
              </a:tr>
              <a:tr h="370840">
                <a:tc>
                  <a:txBody>
                    <a:bodyPr/>
                    <a:lstStyle/>
                    <a:p>
                      <a:pPr algn="r" fontAlgn="b"/>
                      <a:r>
                        <a:rPr lang="en-IN" sz="1100" b="0" i="0" u="none" strike="noStrike">
                          <a:solidFill>
                            <a:srgbClr val="000000"/>
                          </a:solidFill>
                          <a:effectLst/>
                          <a:latin typeface="Calibri" panose="020F0502020204030204" pitchFamily="34" charset="0"/>
                        </a:rPr>
                        <a:t>0.32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24973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13882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10647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0.773636</a:t>
                      </a:r>
                    </a:p>
                  </a:txBody>
                  <a:tcPr marL="7620" marR="7620" marT="7620" marB="0" anchor="b"/>
                </a:tc>
                <a:extLst>
                  <a:ext uri="{0D108BD9-81ED-4DB2-BD59-A6C34878D82A}">
                    <a16:rowId xmlns:a16="http://schemas.microsoft.com/office/drawing/2014/main" val="2767544161"/>
                  </a:ext>
                </a:extLst>
              </a:tr>
              <a:tr h="370840">
                <a:tc>
                  <a:txBody>
                    <a:bodyPr/>
                    <a:lstStyle/>
                    <a:p>
                      <a:pPr algn="r" fontAlgn="b"/>
                      <a:r>
                        <a:rPr lang="en-IN" sz="1100" b="0" i="0" u="none" strike="noStrike">
                          <a:solidFill>
                            <a:srgbClr val="000000"/>
                          </a:solidFill>
                          <a:effectLst/>
                          <a:latin typeface="Calibri" panose="020F0502020204030204" pitchFamily="34" charset="0"/>
                        </a:rPr>
                        <a:t>0.33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25837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14349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11000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0.784921</a:t>
                      </a:r>
                    </a:p>
                  </a:txBody>
                  <a:tcPr marL="7620" marR="7620" marT="7620" marB="0" anchor="b"/>
                </a:tc>
                <a:extLst>
                  <a:ext uri="{0D108BD9-81ED-4DB2-BD59-A6C34878D82A}">
                    <a16:rowId xmlns:a16="http://schemas.microsoft.com/office/drawing/2014/main" val="1434109095"/>
                  </a:ext>
                </a:extLst>
              </a:tr>
              <a:tr h="370840">
                <a:tc>
                  <a:txBody>
                    <a:bodyPr/>
                    <a:lstStyle/>
                    <a:p>
                      <a:pPr algn="r" fontAlgn="b"/>
                      <a:r>
                        <a:rPr lang="en-IN" sz="1100" b="0" i="0" u="none" strike="noStrike">
                          <a:solidFill>
                            <a:srgbClr val="000000"/>
                          </a:solidFill>
                          <a:effectLst/>
                          <a:latin typeface="Calibri" panose="020F0502020204030204" pitchFamily="34" charset="0"/>
                        </a:rPr>
                        <a:t>0.34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26171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13627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12107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0.715296</a:t>
                      </a:r>
                    </a:p>
                  </a:txBody>
                  <a:tcPr marL="7620" marR="7620" marT="7620" marB="0" anchor="b"/>
                </a:tc>
                <a:extLst>
                  <a:ext uri="{0D108BD9-81ED-4DB2-BD59-A6C34878D82A}">
                    <a16:rowId xmlns:a16="http://schemas.microsoft.com/office/drawing/2014/main" val="3953598921"/>
                  </a:ext>
                </a:extLst>
              </a:tr>
              <a:tr h="370840">
                <a:tc>
                  <a:txBody>
                    <a:bodyPr/>
                    <a:lstStyle/>
                    <a:p>
                      <a:pPr algn="r" fontAlgn="b"/>
                      <a:r>
                        <a:rPr lang="en-IN" sz="1100" b="0" i="0" u="none" strike="noStrike">
                          <a:solidFill>
                            <a:srgbClr val="000000"/>
                          </a:solidFill>
                          <a:effectLst/>
                          <a:latin typeface="Calibri" panose="020F0502020204030204" pitchFamily="34" charset="0"/>
                        </a:rPr>
                        <a:t>0.35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30616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13893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15922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222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222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222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0.870133</a:t>
                      </a:r>
                    </a:p>
                  </a:txBody>
                  <a:tcPr marL="7620" marR="7620" marT="7620" marB="0" anchor="b"/>
                </a:tc>
                <a:extLst>
                  <a:ext uri="{0D108BD9-81ED-4DB2-BD59-A6C34878D82A}">
                    <a16:rowId xmlns:a16="http://schemas.microsoft.com/office/drawing/2014/main" val="1812480588"/>
                  </a:ext>
                </a:extLst>
              </a:tr>
              <a:tr h="370840">
                <a:tc>
                  <a:txBody>
                    <a:bodyPr/>
                    <a:lstStyle/>
                    <a:p>
                      <a:pPr algn="r" fontAlgn="b"/>
                      <a:r>
                        <a:rPr lang="en-IN" sz="1100" b="0" i="0" u="none" strike="noStrike">
                          <a:solidFill>
                            <a:srgbClr val="000000"/>
                          </a:solidFill>
                          <a:effectLst/>
                          <a:latin typeface="Calibri" panose="020F0502020204030204" pitchFamily="34" charset="0"/>
                        </a:rPr>
                        <a:t>0.36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31987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14017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17239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0.882859</a:t>
                      </a:r>
                    </a:p>
                  </a:txBody>
                  <a:tcPr marL="7620" marR="7620" marT="7620" marB="0" anchor="b"/>
                </a:tc>
                <a:extLst>
                  <a:ext uri="{0D108BD9-81ED-4DB2-BD59-A6C34878D82A}">
                    <a16:rowId xmlns:a16="http://schemas.microsoft.com/office/drawing/2014/main" val="133522946"/>
                  </a:ext>
                </a:extLst>
              </a:tr>
              <a:tr h="370840">
                <a:tc>
                  <a:txBody>
                    <a:bodyPr/>
                    <a:lstStyle/>
                    <a:p>
                      <a:pPr algn="r" fontAlgn="b"/>
                      <a:r>
                        <a:rPr lang="en-IN" sz="1100" b="0" i="0" u="none" strike="noStrike" dirty="0">
                          <a:solidFill>
                            <a:srgbClr val="000000"/>
                          </a:solidFill>
                          <a:effectLst/>
                          <a:latin typeface="Calibri" panose="020F0502020204030204" pitchFamily="34" charset="0"/>
                        </a:rPr>
                        <a:t>0.37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32392</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12204</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19464</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238</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0.911336</a:t>
                      </a:r>
                    </a:p>
                  </a:txBody>
                  <a:tcPr marL="7620" marR="7620" marT="7620" marB="0" anchor="b"/>
                </a:tc>
                <a:extLst>
                  <a:ext uri="{0D108BD9-81ED-4DB2-BD59-A6C34878D82A}">
                    <a16:rowId xmlns:a16="http://schemas.microsoft.com/office/drawing/2014/main" val="252944971"/>
                  </a:ext>
                </a:extLst>
              </a:tr>
              <a:tr h="370840">
                <a:tc>
                  <a:txBody>
                    <a:bodyPr/>
                    <a:lstStyle/>
                    <a:p>
                      <a:pPr algn="r" fontAlgn="b"/>
                      <a:r>
                        <a:rPr lang="en-IN" sz="1100" b="0" i="0" u="none" strike="noStrike">
                          <a:solidFill>
                            <a:srgbClr val="000000"/>
                          </a:solidFill>
                          <a:effectLst/>
                          <a:latin typeface="Calibri" panose="020F0502020204030204" pitchFamily="34" charset="0"/>
                        </a:rPr>
                        <a:t>0.38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31885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8397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22788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222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0.905755</a:t>
                      </a:r>
                    </a:p>
                  </a:txBody>
                  <a:tcPr marL="7620" marR="7620" marT="7620" marB="0" anchor="b"/>
                </a:tc>
                <a:extLst>
                  <a:ext uri="{0D108BD9-81ED-4DB2-BD59-A6C34878D82A}">
                    <a16:rowId xmlns:a16="http://schemas.microsoft.com/office/drawing/2014/main" val="918713511"/>
                  </a:ext>
                </a:extLst>
              </a:tr>
              <a:tr h="370840">
                <a:tc>
                  <a:txBody>
                    <a:bodyPr/>
                    <a:lstStyle/>
                    <a:p>
                      <a:pPr algn="r" fontAlgn="b"/>
                      <a:r>
                        <a:rPr lang="en-IN" sz="1100" b="0" i="0" u="none" strike="noStrike">
                          <a:solidFill>
                            <a:srgbClr val="000000"/>
                          </a:solidFill>
                          <a:effectLst/>
                          <a:latin typeface="Calibri" panose="020F0502020204030204" pitchFamily="34" charset="0"/>
                        </a:rPr>
                        <a:t>0.39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32274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6705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24852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0.914668</a:t>
                      </a:r>
                    </a:p>
                  </a:txBody>
                  <a:tcPr marL="7620" marR="7620" marT="7620" marB="0" anchor="b"/>
                </a:tc>
                <a:extLst>
                  <a:ext uri="{0D108BD9-81ED-4DB2-BD59-A6C34878D82A}">
                    <a16:rowId xmlns:a16="http://schemas.microsoft.com/office/drawing/2014/main" val="3325581821"/>
                  </a:ext>
                </a:extLst>
              </a:tr>
              <a:tr h="370840">
                <a:tc>
                  <a:txBody>
                    <a:bodyPr/>
                    <a:lstStyle/>
                    <a:p>
                      <a:pPr algn="r" fontAlgn="b"/>
                      <a:r>
                        <a:rPr lang="en-IN" sz="1100" b="0" i="0" u="none" strike="noStrike" dirty="0">
                          <a:solidFill>
                            <a:srgbClr val="00B0F0"/>
                          </a:solidFill>
                          <a:effectLst/>
                          <a:latin typeface="Calibri" panose="020F0502020204030204" pitchFamily="34" charset="0"/>
                        </a:rPr>
                        <a:t>0.4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31870</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5419</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25902</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234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0.921243</a:t>
                      </a:r>
                    </a:p>
                  </a:txBody>
                  <a:tcPr marL="7620" marR="7620" marT="7620" marB="0" anchor="b"/>
                </a:tc>
                <a:extLst>
                  <a:ext uri="{0D108BD9-81ED-4DB2-BD59-A6C34878D82A}">
                    <a16:rowId xmlns:a16="http://schemas.microsoft.com/office/drawing/2014/main" val="2400608145"/>
                  </a:ext>
                </a:extLst>
              </a:tr>
            </a:tbl>
          </a:graphicData>
        </a:graphic>
      </p:graphicFrame>
    </p:spTree>
    <p:extLst>
      <p:ext uri="{BB962C8B-B14F-4D97-AF65-F5344CB8AC3E}">
        <p14:creationId xmlns:p14="http://schemas.microsoft.com/office/powerpoint/2010/main" val="27610150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5507-5AAB-477D-BA97-3C48CA40C7A5}"/>
              </a:ext>
            </a:extLst>
          </p:cNvPr>
          <p:cNvSpPr>
            <a:spLocks noGrp="1"/>
          </p:cNvSpPr>
          <p:nvPr>
            <p:ph type="title"/>
          </p:nvPr>
        </p:nvSpPr>
        <p:spPr/>
        <p:txBody>
          <a:bodyPr/>
          <a:lstStyle/>
          <a:p>
            <a:r>
              <a:rPr lang="en-IN" dirty="0"/>
              <a:t>80 Static Nodes</a:t>
            </a:r>
          </a:p>
        </p:txBody>
      </p:sp>
      <p:graphicFrame>
        <p:nvGraphicFramePr>
          <p:cNvPr id="4" name="Table 3">
            <a:extLst>
              <a:ext uri="{FF2B5EF4-FFF2-40B4-BE49-F238E27FC236}">
                <a16:creationId xmlns:a16="http://schemas.microsoft.com/office/drawing/2014/main" id="{9EB7ABCC-C003-4E9F-A4E5-642FC7B5028C}"/>
              </a:ext>
            </a:extLst>
          </p:cNvPr>
          <p:cNvGraphicFramePr>
            <a:graphicFrameLocks noGrp="1"/>
          </p:cNvGraphicFramePr>
          <p:nvPr>
            <p:extLst>
              <p:ext uri="{D42A27DB-BD31-4B8C-83A1-F6EECF244321}">
                <p14:modId xmlns:p14="http://schemas.microsoft.com/office/powerpoint/2010/main" val="2045073975"/>
              </p:ext>
            </p:extLst>
          </p:nvPr>
        </p:nvGraphicFramePr>
        <p:xfrm>
          <a:off x="549432" y="2563462"/>
          <a:ext cx="7129752" cy="2966720"/>
        </p:xfrm>
        <a:graphic>
          <a:graphicData uri="http://schemas.openxmlformats.org/drawingml/2006/table">
            <a:tbl>
              <a:tblPr firstRow="1" bandRow="1">
                <a:tableStyleId>{5C22544A-7EE6-4342-B048-85BDC9FD1C3A}</a:tableStyleId>
              </a:tblPr>
              <a:tblGrid>
                <a:gridCol w="891219">
                  <a:extLst>
                    <a:ext uri="{9D8B030D-6E8A-4147-A177-3AD203B41FA5}">
                      <a16:colId xmlns:a16="http://schemas.microsoft.com/office/drawing/2014/main" val="3542820110"/>
                    </a:ext>
                  </a:extLst>
                </a:gridCol>
                <a:gridCol w="891219">
                  <a:extLst>
                    <a:ext uri="{9D8B030D-6E8A-4147-A177-3AD203B41FA5}">
                      <a16:colId xmlns:a16="http://schemas.microsoft.com/office/drawing/2014/main" val="1614853397"/>
                    </a:ext>
                  </a:extLst>
                </a:gridCol>
                <a:gridCol w="891219">
                  <a:extLst>
                    <a:ext uri="{9D8B030D-6E8A-4147-A177-3AD203B41FA5}">
                      <a16:colId xmlns:a16="http://schemas.microsoft.com/office/drawing/2014/main" val="290403207"/>
                    </a:ext>
                  </a:extLst>
                </a:gridCol>
                <a:gridCol w="891219">
                  <a:extLst>
                    <a:ext uri="{9D8B030D-6E8A-4147-A177-3AD203B41FA5}">
                      <a16:colId xmlns:a16="http://schemas.microsoft.com/office/drawing/2014/main" val="990915731"/>
                    </a:ext>
                  </a:extLst>
                </a:gridCol>
                <a:gridCol w="891219">
                  <a:extLst>
                    <a:ext uri="{9D8B030D-6E8A-4147-A177-3AD203B41FA5}">
                      <a16:colId xmlns:a16="http://schemas.microsoft.com/office/drawing/2014/main" val="70257993"/>
                    </a:ext>
                  </a:extLst>
                </a:gridCol>
                <a:gridCol w="891219">
                  <a:extLst>
                    <a:ext uri="{9D8B030D-6E8A-4147-A177-3AD203B41FA5}">
                      <a16:colId xmlns:a16="http://schemas.microsoft.com/office/drawing/2014/main" val="1473839855"/>
                    </a:ext>
                  </a:extLst>
                </a:gridCol>
                <a:gridCol w="891219">
                  <a:extLst>
                    <a:ext uri="{9D8B030D-6E8A-4147-A177-3AD203B41FA5}">
                      <a16:colId xmlns:a16="http://schemas.microsoft.com/office/drawing/2014/main" val="632552934"/>
                    </a:ext>
                  </a:extLst>
                </a:gridCol>
                <a:gridCol w="891219">
                  <a:extLst>
                    <a:ext uri="{9D8B030D-6E8A-4147-A177-3AD203B41FA5}">
                      <a16:colId xmlns:a16="http://schemas.microsoft.com/office/drawing/2014/main" val="1837034613"/>
                    </a:ext>
                  </a:extLst>
                </a:gridCol>
              </a:tblGrid>
              <a:tr h="370840">
                <a:tc>
                  <a:txBody>
                    <a:bodyPr/>
                    <a:lstStyle/>
                    <a:p>
                      <a:pPr algn="l" fontAlgn="b"/>
                      <a:r>
                        <a:rPr lang="en-IN" sz="1100" b="0" i="0" u="none" strike="noStrike">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dirty="0">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3450075343"/>
                  </a:ext>
                </a:extLst>
              </a:tr>
              <a:tr h="370840">
                <a:tc>
                  <a:txBody>
                    <a:bodyPr/>
                    <a:lstStyle/>
                    <a:p>
                      <a:pPr algn="r" fontAlgn="b"/>
                      <a:r>
                        <a:rPr lang="en-IN" sz="1100" b="0" i="0" u="none" strike="noStrike">
                          <a:solidFill>
                            <a:srgbClr val="000000"/>
                          </a:solidFill>
                          <a:effectLst/>
                          <a:latin typeface="Calibri" panose="020F0502020204030204" pitchFamily="34" charset="0"/>
                        </a:rPr>
                        <a:t>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2053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787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0.116902</a:t>
                      </a:r>
                    </a:p>
                  </a:txBody>
                  <a:tcPr marL="7620" marR="7620" marT="7620" marB="0" anchor="b"/>
                </a:tc>
                <a:extLst>
                  <a:ext uri="{0D108BD9-81ED-4DB2-BD59-A6C34878D82A}">
                    <a16:rowId xmlns:a16="http://schemas.microsoft.com/office/drawing/2014/main" val="324386044"/>
                  </a:ext>
                </a:extLst>
              </a:tr>
              <a:tr h="370840">
                <a:tc>
                  <a:txBody>
                    <a:bodyPr/>
                    <a:lstStyle/>
                    <a:p>
                      <a:pPr algn="r" fontAlgn="b"/>
                      <a:r>
                        <a:rPr lang="en-IN" sz="1100" b="0" i="0" u="none" strike="noStrike">
                          <a:solidFill>
                            <a:srgbClr val="000000"/>
                          </a:solidFill>
                          <a:effectLst/>
                          <a:latin typeface="Calibri" panose="020F0502020204030204" pitchFamily="34" charset="0"/>
                        </a:rPr>
                        <a:t>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2053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787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0.116902</a:t>
                      </a:r>
                    </a:p>
                  </a:txBody>
                  <a:tcPr marL="7620" marR="7620" marT="7620" marB="0" anchor="b"/>
                </a:tc>
                <a:extLst>
                  <a:ext uri="{0D108BD9-81ED-4DB2-BD59-A6C34878D82A}">
                    <a16:rowId xmlns:a16="http://schemas.microsoft.com/office/drawing/2014/main" val="3485919925"/>
                  </a:ext>
                </a:extLst>
              </a:tr>
              <a:tr h="370840">
                <a:tc>
                  <a:txBody>
                    <a:bodyPr/>
                    <a:lstStyle/>
                    <a:p>
                      <a:pPr algn="r" fontAlgn="b"/>
                      <a:r>
                        <a:rPr lang="en-IN" sz="1100" b="0" i="0" u="none" strike="noStrike">
                          <a:solidFill>
                            <a:srgbClr val="000000"/>
                          </a:solidFill>
                          <a:effectLst/>
                          <a:latin typeface="Calibri" panose="020F0502020204030204" pitchFamily="34" charset="0"/>
                        </a:rPr>
                        <a:t>0.2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2053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787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0.116902</a:t>
                      </a:r>
                    </a:p>
                  </a:txBody>
                  <a:tcPr marL="7620" marR="7620" marT="7620" marB="0" anchor="b"/>
                </a:tc>
                <a:extLst>
                  <a:ext uri="{0D108BD9-81ED-4DB2-BD59-A6C34878D82A}">
                    <a16:rowId xmlns:a16="http://schemas.microsoft.com/office/drawing/2014/main" val="1104696619"/>
                  </a:ext>
                </a:extLst>
              </a:tr>
              <a:tr h="370840">
                <a:tc>
                  <a:txBody>
                    <a:bodyPr/>
                    <a:lstStyle/>
                    <a:p>
                      <a:pPr algn="r" fontAlgn="b"/>
                      <a:r>
                        <a:rPr lang="en-IN" sz="1100" b="0" i="0" u="none" strike="noStrike" dirty="0">
                          <a:solidFill>
                            <a:srgbClr val="000000"/>
                          </a:solidFill>
                          <a:effectLst/>
                          <a:latin typeface="Calibri" panose="020F0502020204030204" pitchFamily="34" charset="0"/>
                        </a:rPr>
                        <a:t>0.3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2354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1272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1074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0.203908</a:t>
                      </a:r>
                    </a:p>
                  </a:txBody>
                  <a:tcPr marL="7620" marR="7620" marT="7620" marB="0" anchor="b"/>
                </a:tc>
                <a:extLst>
                  <a:ext uri="{0D108BD9-81ED-4DB2-BD59-A6C34878D82A}">
                    <a16:rowId xmlns:a16="http://schemas.microsoft.com/office/drawing/2014/main" val="635085115"/>
                  </a:ext>
                </a:extLst>
              </a:tr>
              <a:tr h="370840">
                <a:tc>
                  <a:txBody>
                    <a:bodyPr/>
                    <a:lstStyle/>
                    <a:p>
                      <a:pPr algn="r" fontAlgn="b"/>
                      <a:r>
                        <a:rPr lang="en-IN" sz="1100" b="0" i="0" u="none" strike="noStrike" dirty="0">
                          <a:solidFill>
                            <a:srgbClr val="00B0F0"/>
                          </a:solidFill>
                          <a:effectLst/>
                          <a:latin typeface="Calibri" panose="020F0502020204030204" pitchFamily="34" charset="0"/>
                        </a:rPr>
                        <a:t>0.4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67116</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12235</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54254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0.893975</a:t>
                      </a:r>
                    </a:p>
                  </a:txBody>
                  <a:tcPr marL="7620" marR="7620" marT="7620" marB="0" anchor="b"/>
                </a:tc>
                <a:extLst>
                  <a:ext uri="{0D108BD9-81ED-4DB2-BD59-A6C34878D82A}">
                    <a16:rowId xmlns:a16="http://schemas.microsoft.com/office/drawing/2014/main" val="2912312055"/>
                  </a:ext>
                </a:extLst>
              </a:tr>
              <a:tr h="370840">
                <a:tc>
                  <a:txBody>
                    <a:bodyPr/>
                    <a:lstStyle/>
                    <a:p>
                      <a:pPr algn="r" fontAlgn="b"/>
                      <a:r>
                        <a:rPr lang="en-IN" sz="1100" b="0" i="0" u="none" strike="noStrike">
                          <a:solidFill>
                            <a:srgbClr val="00B0F0"/>
                          </a:solidFill>
                          <a:effectLst/>
                          <a:latin typeface="Calibri" panose="020F0502020204030204" pitchFamily="34" charset="0"/>
                        </a:rPr>
                        <a:t>0.5</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67700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3645</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63580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0.886263</a:t>
                      </a:r>
                    </a:p>
                  </a:txBody>
                  <a:tcPr marL="7620" marR="7620" marT="7620" marB="0" anchor="b"/>
                </a:tc>
                <a:extLst>
                  <a:ext uri="{0D108BD9-81ED-4DB2-BD59-A6C34878D82A}">
                    <a16:rowId xmlns:a16="http://schemas.microsoft.com/office/drawing/2014/main" val="1321977043"/>
                  </a:ext>
                </a:extLst>
              </a:tr>
              <a:tr h="370840">
                <a:tc>
                  <a:txBody>
                    <a:bodyPr/>
                    <a:lstStyle/>
                    <a:p>
                      <a:pPr algn="r" fontAlgn="b"/>
                      <a:r>
                        <a:rPr lang="en-IN" sz="1100" b="0" i="0" u="none" strike="noStrike">
                          <a:solidFill>
                            <a:srgbClr val="000000"/>
                          </a:solidFill>
                          <a:effectLst/>
                          <a:latin typeface="Calibri" panose="020F0502020204030204" pitchFamily="34" charset="0"/>
                        </a:rPr>
                        <a:t>0.6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68877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68043</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0.871118</a:t>
                      </a:r>
                    </a:p>
                  </a:txBody>
                  <a:tcPr marL="7620" marR="7620" marT="7620" marB="0" anchor="b"/>
                </a:tc>
                <a:extLst>
                  <a:ext uri="{0D108BD9-81ED-4DB2-BD59-A6C34878D82A}">
                    <a16:rowId xmlns:a16="http://schemas.microsoft.com/office/drawing/2014/main" val="1089927263"/>
                  </a:ext>
                </a:extLst>
              </a:tr>
            </a:tbl>
          </a:graphicData>
        </a:graphic>
      </p:graphicFrame>
      <p:pic>
        <p:nvPicPr>
          <p:cNvPr id="5" name="Content Placeholder 10">
            <a:extLst>
              <a:ext uri="{FF2B5EF4-FFF2-40B4-BE49-F238E27FC236}">
                <a16:creationId xmlns:a16="http://schemas.microsoft.com/office/drawing/2014/main" id="{5F4CFF04-9063-4994-9377-7FDAE49A4A9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5171" t="12205" r="5855" b="12921"/>
          <a:stretch/>
        </p:blipFill>
        <p:spPr>
          <a:xfrm>
            <a:off x="8001739" y="161278"/>
            <a:ext cx="4190261" cy="3178206"/>
          </a:xfrm>
        </p:spPr>
      </p:pic>
      <p:sp>
        <p:nvSpPr>
          <p:cNvPr id="3" name="Oval 2">
            <a:extLst>
              <a:ext uri="{FF2B5EF4-FFF2-40B4-BE49-F238E27FC236}">
                <a16:creationId xmlns:a16="http://schemas.microsoft.com/office/drawing/2014/main" id="{A6C48D62-0BEE-4937-BEE9-044B8B266CFB}"/>
              </a:ext>
            </a:extLst>
          </p:cNvPr>
          <p:cNvSpPr/>
          <p:nvPr/>
        </p:nvSpPr>
        <p:spPr>
          <a:xfrm>
            <a:off x="10173605" y="1646315"/>
            <a:ext cx="204186" cy="2081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7A88D2F8-6E65-46B2-83F7-7F4798CCB773}"/>
              </a:ext>
            </a:extLst>
          </p:cNvPr>
          <p:cNvSpPr/>
          <p:nvPr/>
        </p:nvSpPr>
        <p:spPr>
          <a:xfrm>
            <a:off x="8096435" y="165716"/>
            <a:ext cx="142043" cy="2286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6DCF5DB5-6D74-4B4E-A38B-3B1A69D154AD}"/>
              </a:ext>
            </a:extLst>
          </p:cNvPr>
          <p:cNvSpPr/>
          <p:nvPr/>
        </p:nvSpPr>
        <p:spPr>
          <a:xfrm>
            <a:off x="11791024" y="161278"/>
            <a:ext cx="142043" cy="2286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526AA41C-3997-482A-8AF8-5641FFA5FD54}"/>
              </a:ext>
            </a:extLst>
          </p:cNvPr>
          <p:cNvSpPr/>
          <p:nvPr/>
        </p:nvSpPr>
        <p:spPr>
          <a:xfrm>
            <a:off x="11791024" y="3048740"/>
            <a:ext cx="142043" cy="2286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798482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5507-5AAB-477D-BA97-3C48CA40C7A5}"/>
              </a:ext>
            </a:extLst>
          </p:cNvPr>
          <p:cNvSpPr>
            <a:spLocks noGrp="1"/>
          </p:cNvSpPr>
          <p:nvPr>
            <p:ph type="title"/>
          </p:nvPr>
        </p:nvSpPr>
        <p:spPr/>
        <p:txBody>
          <a:bodyPr/>
          <a:lstStyle/>
          <a:p>
            <a:r>
              <a:rPr lang="en-IN" dirty="0"/>
              <a:t>80 Static Nodes</a:t>
            </a:r>
          </a:p>
        </p:txBody>
      </p:sp>
      <p:graphicFrame>
        <p:nvGraphicFramePr>
          <p:cNvPr id="3" name="Table 2">
            <a:extLst>
              <a:ext uri="{FF2B5EF4-FFF2-40B4-BE49-F238E27FC236}">
                <a16:creationId xmlns:a16="http://schemas.microsoft.com/office/drawing/2014/main" id="{46E8F5A5-7451-4771-9444-F5D9843493B2}"/>
              </a:ext>
            </a:extLst>
          </p:cNvPr>
          <p:cNvGraphicFramePr>
            <a:graphicFrameLocks noGrp="1"/>
          </p:cNvGraphicFramePr>
          <p:nvPr>
            <p:extLst>
              <p:ext uri="{D42A27DB-BD31-4B8C-83A1-F6EECF244321}">
                <p14:modId xmlns:p14="http://schemas.microsoft.com/office/powerpoint/2010/main" val="1314827952"/>
              </p:ext>
            </p:extLst>
          </p:nvPr>
        </p:nvGraphicFramePr>
        <p:xfrm>
          <a:off x="1378857" y="1727372"/>
          <a:ext cx="8128000" cy="44500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530710061"/>
                    </a:ext>
                  </a:extLst>
                </a:gridCol>
                <a:gridCol w="1016000">
                  <a:extLst>
                    <a:ext uri="{9D8B030D-6E8A-4147-A177-3AD203B41FA5}">
                      <a16:colId xmlns:a16="http://schemas.microsoft.com/office/drawing/2014/main" val="3183470451"/>
                    </a:ext>
                  </a:extLst>
                </a:gridCol>
                <a:gridCol w="1016000">
                  <a:extLst>
                    <a:ext uri="{9D8B030D-6E8A-4147-A177-3AD203B41FA5}">
                      <a16:colId xmlns:a16="http://schemas.microsoft.com/office/drawing/2014/main" val="3691145408"/>
                    </a:ext>
                  </a:extLst>
                </a:gridCol>
                <a:gridCol w="1016000">
                  <a:extLst>
                    <a:ext uri="{9D8B030D-6E8A-4147-A177-3AD203B41FA5}">
                      <a16:colId xmlns:a16="http://schemas.microsoft.com/office/drawing/2014/main" val="2449515877"/>
                    </a:ext>
                  </a:extLst>
                </a:gridCol>
                <a:gridCol w="1016000">
                  <a:extLst>
                    <a:ext uri="{9D8B030D-6E8A-4147-A177-3AD203B41FA5}">
                      <a16:colId xmlns:a16="http://schemas.microsoft.com/office/drawing/2014/main" val="1326493949"/>
                    </a:ext>
                  </a:extLst>
                </a:gridCol>
                <a:gridCol w="1016000">
                  <a:extLst>
                    <a:ext uri="{9D8B030D-6E8A-4147-A177-3AD203B41FA5}">
                      <a16:colId xmlns:a16="http://schemas.microsoft.com/office/drawing/2014/main" val="1249821842"/>
                    </a:ext>
                  </a:extLst>
                </a:gridCol>
                <a:gridCol w="1016000">
                  <a:extLst>
                    <a:ext uri="{9D8B030D-6E8A-4147-A177-3AD203B41FA5}">
                      <a16:colId xmlns:a16="http://schemas.microsoft.com/office/drawing/2014/main" val="1892249083"/>
                    </a:ext>
                  </a:extLst>
                </a:gridCol>
                <a:gridCol w="1016000">
                  <a:extLst>
                    <a:ext uri="{9D8B030D-6E8A-4147-A177-3AD203B41FA5}">
                      <a16:colId xmlns:a16="http://schemas.microsoft.com/office/drawing/2014/main" val="488524262"/>
                    </a:ext>
                  </a:extLst>
                </a:gridCol>
              </a:tblGrid>
              <a:tr h="370840">
                <a:tc>
                  <a:txBody>
                    <a:bodyPr/>
                    <a:lstStyle/>
                    <a:p>
                      <a:pPr algn="l" fontAlgn="b"/>
                      <a:r>
                        <a:rPr lang="en-IN" sz="1100" b="0" i="0" u="none" strike="noStrike">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112510619"/>
                  </a:ext>
                </a:extLst>
              </a:tr>
              <a:tr h="370840">
                <a:tc>
                  <a:txBody>
                    <a:bodyPr/>
                    <a:lstStyle/>
                    <a:p>
                      <a:pPr algn="r" fontAlgn="b"/>
                      <a:r>
                        <a:rPr lang="en-IN" sz="1100" b="0" i="0" u="none" strike="noStrike" dirty="0">
                          <a:solidFill>
                            <a:srgbClr val="00B0F0"/>
                          </a:solidFill>
                          <a:effectLst/>
                          <a:latin typeface="Calibri" panose="020F0502020204030204" pitchFamily="34" charset="0"/>
                        </a:rPr>
                        <a:t>0.4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31870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5419</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25902</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234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0.921243</a:t>
                      </a:r>
                    </a:p>
                  </a:txBody>
                  <a:tcPr marL="7620" marR="7620" marT="7620" marB="0" anchor="b"/>
                </a:tc>
                <a:extLst>
                  <a:ext uri="{0D108BD9-81ED-4DB2-BD59-A6C34878D82A}">
                    <a16:rowId xmlns:a16="http://schemas.microsoft.com/office/drawing/2014/main" val="3268997351"/>
                  </a:ext>
                </a:extLst>
              </a:tr>
              <a:tr h="370840">
                <a:tc>
                  <a:txBody>
                    <a:bodyPr/>
                    <a:lstStyle/>
                    <a:p>
                      <a:pPr algn="r" fontAlgn="b"/>
                      <a:r>
                        <a:rPr lang="en-IN" sz="1100" b="0" i="0" u="none" strike="noStrike">
                          <a:solidFill>
                            <a:srgbClr val="000000"/>
                          </a:solidFill>
                          <a:effectLst/>
                          <a:latin typeface="Calibri" panose="020F0502020204030204" pitchFamily="34" charset="0"/>
                        </a:rPr>
                        <a:t>0.41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32088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4644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26867</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248</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235</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0.912491</a:t>
                      </a:r>
                    </a:p>
                  </a:txBody>
                  <a:tcPr marL="7620" marR="7620" marT="7620" marB="0" anchor="b"/>
                </a:tc>
                <a:extLst>
                  <a:ext uri="{0D108BD9-81ED-4DB2-BD59-A6C34878D82A}">
                    <a16:rowId xmlns:a16="http://schemas.microsoft.com/office/drawing/2014/main" val="1402568140"/>
                  </a:ext>
                </a:extLst>
              </a:tr>
              <a:tr h="370840">
                <a:tc>
                  <a:txBody>
                    <a:bodyPr/>
                    <a:lstStyle/>
                    <a:p>
                      <a:pPr algn="r" fontAlgn="b"/>
                      <a:r>
                        <a:rPr lang="en-IN" sz="1100" b="0" i="0" u="none" strike="noStrike">
                          <a:solidFill>
                            <a:srgbClr val="000000"/>
                          </a:solidFill>
                          <a:effectLst/>
                          <a:latin typeface="Calibri" panose="020F0502020204030204" pitchFamily="34" charset="0"/>
                        </a:rPr>
                        <a:t>0.42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32248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4082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27604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0.914165</a:t>
                      </a:r>
                    </a:p>
                  </a:txBody>
                  <a:tcPr marL="7620" marR="7620" marT="7620" marB="0" anchor="b"/>
                </a:tc>
                <a:extLst>
                  <a:ext uri="{0D108BD9-81ED-4DB2-BD59-A6C34878D82A}">
                    <a16:rowId xmlns:a16="http://schemas.microsoft.com/office/drawing/2014/main" val="3653943847"/>
                  </a:ext>
                </a:extLst>
              </a:tr>
              <a:tr h="370840">
                <a:tc>
                  <a:txBody>
                    <a:bodyPr/>
                    <a:lstStyle/>
                    <a:p>
                      <a:pPr algn="r" fontAlgn="b"/>
                      <a:r>
                        <a:rPr lang="en-IN" sz="1100" b="0" i="0" u="none" strike="noStrike">
                          <a:solidFill>
                            <a:srgbClr val="000000"/>
                          </a:solidFill>
                          <a:effectLst/>
                          <a:latin typeface="Calibri" panose="020F0502020204030204" pitchFamily="34" charset="0"/>
                        </a:rPr>
                        <a:t>0.43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32246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3396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28352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0.90926</a:t>
                      </a:r>
                    </a:p>
                  </a:txBody>
                  <a:tcPr marL="7620" marR="7620" marT="7620" marB="0" anchor="b"/>
                </a:tc>
                <a:extLst>
                  <a:ext uri="{0D108BD9-81ED-4DB2-BD59-A6C34878D82A}">
                    <a16:rowId xmlns:a16="http://schemas.microsoft.com/office/drawing/2014/main" val="3983958182"/>
                  </a:ext>
                </a:extLst>
              </a:tr>
              <a:tr h="370840">
                <a:tc>
                  <a:txBody>
                    <a:bodyPr/>
                    <a:lstStyle/>
                    <a:p>
                      <a:pPr algn="r" fontAlgn="b"/>
                      <a:r>
                        <a:rPr lang="en-IN" sz="1100" b="0" i="0" u="none" strike="noStrike">
                          <a:solidFill>
                            <a:srgbClr val="000000"/>
                          </a:solidFill>
                          <a:effectLst/>
                          <a:latin typeface="Calibri" panose="020F0502020204030204" pitchFamily="34" charset="0"/>
                        </a:rPr>
                        <a:t>0.44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31926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3110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28340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0.918374</a:t>
                      </a:r>
                    </a:p>
                  </a:txBody>
                  <a:tcPr marL="7620" marR="7620" marT="7620" marB="0" anchor="b"/>
                </a:tc>
                <a:extLst>
                  <a:ext uri="{0D108BD9-81ED-4DB2-BD59-A6C34878D82A}">
                    <a16:rowId xmlns:a16="http://schemas.microsoft.com/office/drawing/2014/main" val="3758778229"/>
                  </a:ext>
                </a:extLst>
              </a:tr>
              <a:tr h="370840">
                <a:tc>
                  <a:txBody>
                    <a:bodyPr/>
                    <a:lstStyle/>
                    <a:p>
                      <a:pPr algn="r" fontAlgn="b"/>
                      <a:r>
                        <a:rPr lang="en-IN" sz="1100" b="0" i="0" u="none" strike="noStrike">
                          <a:solidFill>
                            <a:srgbClr val="000000"/>
                          </a:solidFill>
                          <a:effectLst/>
                          <a:latin typeface="Calibri" panose="020F0502020204030204" pitchFamily="34" charset="0"/>
                        </a:rPr>
                        <a:t>0.45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32177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2922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28810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0.917425</a:t>
                      </a:r>
                    </a:p>
                  </a:txBody>
                  <a:tcPr marL="7620" marR="7620" marT="7620" marB="0" anchor="b"/>
                </a:tc>
                <a:extLst>
                  <a:ext uri="{0D108BD9-81ED-4DB2-BD59-A6C34878D82A}">
                    <a16:rowId xmlns:a16="http://schemas.microsoft.com/office/drawing/2014/main" val="1281486663"/>
                  </a:ext>
                </a:extLst>
              </a:tr>
              <a:tr h="370840">
                <a:tc>
                  <a:txBody>
                    <a:bodyPr/>
                    <a:lstStyle/>
                    <a:p>
                      <a:pPr algn="r" fontAlgn="b"/>
                      <a:r>
                        <a:rPr lang="en-IN" sz="1100" b="0" i="0" u="none" strike="noStrike">
                          <a:solidFill>
                            <a:srgbClr val="000000"/>
                          </a:solidFill>
                          <a:effectLst/>
                          <a:latin typeface="Calibri" panose="020F0502020204030204" pitchFamily="34" charset="0"/>
                        </a:rPr>
                        <a:t>0.46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32196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2616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29146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0.919369</a:t>
                      </a:r>
                    </a:p>
                  </a:txBody>
                  <a:tcPr marL="7620" marR="7620" marT="7620" marB="0" anchor="b"/>
                </a:tc>
                <a:extLst>
                  <a:ext uri="{0D108BD9-81ED-4DB2-BD59-A6C34878D82A}">
                    <a16:rowId xmlns:a16="http://schemas.microsoft.com/office/drawing/2014/main" val="3139318415"/>
                  </a:ext>
                </a:extLst>
              </a:tr>
              <a:tr h="370840">
                <a:tc>
                  <a:txBody>
                    <a:bodyPr/>
                    <a:lstStyle/>
                    <a:p>
                      <a:pPr algn="r" fontAlgn="b"/>
                      <a:r>
                        <a:rPr lang="en-IN" sz="1100" b="0" i="0" u="none" strike="noStrike">
                          <a:solidFill>
                            <a:srgbClr val="000000"/>
                          </a:solidFill>
                          <a:effectLst/>
                          <a:latin typeface="Calibri" panose="020F0502020204030204" pitchFamily="34" charset="0"/>
                        </a:rPr>
                        <a:t>0.47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32127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2347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29361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0.921343</a:t>
                      </a:r>
                    </a:p>
                  </a:txBody>
                  <a:tcPr marL="7620" marR="7620" marT="7620" marB="0" anchor="b"/>
                </a:tc>
                <a:extLst>
                  <a:ext uri="{0D108BD9-81ED-4DB2-BD59-A6C34878D82A}">
                    <a16:rowId xmlns:a16="http://schemas.microsoft.com/office/drawing/2014/main" val="691309023"/>
                  </a:ext>
                </a:extLst>
              </a:tr>
              <a:tr h="370840">
                <a:tc>
                  <a:txBody>
                    <a:bodyPr/>
                    <a:lstStyle/>
                    <a:p>
                      <a:pPr algn="r" fontAlgn="b"/>
                      <a:r>
                        <a:rPr lang="en-IN" sz="1100" b="0" i="0" u="none" strike="noStrike">
                          <a:solidFill>
                            <a:srgbClr val="000000"/>
                          </a:solidFill>
                          <a:effectLst/>
                          <a:latin typeface="Calibri" panose="020F0502020204030204" pitchFamily="34" charset="0"/>
                        </a:rPr>
                        <a:t>0.48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32134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2463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29271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0.913674</a:t>
                      </a:r>
                    </a:p>
                  </a:txBody>
                  <a:tcPr marL="7620" marR="7620" marT="7620" marB="0" anchor="b"/>
                </a:tc>
                <a:extLst>
                  <a:ext uri="{0D108BD9-81ED-4DB2-BD59-A6C34878D82A}">
                    <a16:rowId xmlns:a16="http://schemas.microsoft.com/office/drawing/2014/main" val="1071132933"/>
                  </a:ext>
                </a:extLst>
              </a:tr>
              <a:tr h="370840">
                <a:tc>
                  <a:txBody>
                    <a:bodyPr/>
                    <a:lstStyle/>
                    <a:p>
                      <a:pPr algn="r" fontAlgn="b"/>
                      <a:r>
                        <a:rPr lang="en-IN" sz="1100" b="0" i="0" u="none" strike="noStrike">
                          <a:solidFill>
                            <a:srgbClr val="000000"/>
                          </a:solidFill>
                          <a:effectLst/>
                          <a:latin typeface="Calibri" panose="020F0502020204030204" pitchFamily="34" charset="0"/>
                        </a:rPr>
                        <a:t>0.49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32223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2142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29620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0.916116</a:t>
                      </a:r>
                    </a:p>
                  </a:txBody>
                  <a:tcPr marL="7620" marR="7620" marT="7620" marB="0" anchor="b"/>
                </a:tc>
                <a:extLst>
                  <a:ext uri="{0D108BD9-81ED-4DB2-BD59-A6C34878D82A}">
                    <a16:rowId xmlns:a16="http://schemas.microsoft.com/office/drawing/2014/main" val="4011839734"/>
                  </a:ext>
                </a:extLst>
              </a:tr>
              <a:tr h="370840">
                <a:tc>
                  <a:txBody>
                    <a:bodyPr/>
                    <a:lstStyle/>
                    <a:p>
                      <a:pPr algn="r" fontAlgn="b"/>
                      <a:r>
                        <a:rPr lang="en-IN" sz="1100" b="0" i="0" u="none" strike="noStrike">
                          <a:solidFill>
                            <a:srgbClr val="000000"/>
                          </a:solidFill>
                          <a:effectLst/>
                          <a:latin typeface="Calibri" panose="020F0502020204030204" pitchFamily="34" charset="0"/>
                        </a:rPr>
                        <a:t>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32682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30617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0.917936</a:t>
                      </a:r>
                    </a:p>
                  </a:txBody>
                  <a:tcPr marL="7620" marR="7620" marT="7620" marB="0" anchor="b"/>
                </a:tc>
                <a:extLst>
                  <a:ext uri="{0D108BD9-81ED-4DB2-BD59-A6C34878D82A}">
                    <a16:rowId xmlns:a16="http://schemas.microsoft.com/office/drawing/2014/main" val="3749800616"/>
                  </a:ext>
                </a:extLst>
              </a:tr>
            </a:tbl>
          </a:graphicData>
        </a:graphic>
      </p:graphicFrame>
    </p:spTree>
    <p:extLst>
      <p:ext uri="{BB962C8B-B14F-4D97-AF65-F5344CB8AC3E}">
        <p14:creationId xmlns:p14="http://schemas.microsoft.com/office/powerpoint/2010/main" val="3509903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5507-5AAB-477D-BA97-3C48CA40C7A5}"/>
              </a:ext>
            </a:extLst>
          </p:cNvPr>
          <p:cNvSpPr>
            <a:spLocks noGrp="1"/>
          </p:cNvSpPr>
          <p:nvPr>
            <p:ph type="title"/>
          </p:nvPr>
        </p:nvSpPr>
        <p:spPr/>
        <p:txBody>
          <a:bodyPr/>
          <a:lstStyle/>
          <a:p>
            <a:r>
              <a:rPr lang="en-IN" dirty="0"/>
              <a:t>120 Static Nodes</a:t>
            </a:r>
          </a:p>
        </p:txBody>
      </p:sp>
      <p:graphicFrame>
        <p:nvGraphicFramePr>
          <p:cNvPr id="4" name="Table 3">
            <a:extLst>
              <a:ext uri="{FF2B5EF4-FFF2-40B4-BE49-F238E27FC236}">
                <a16:creationId xmlns:a16="http://schemas.microsoft.com/office/drawing/2014/main" id="{9EB7ABCC-C003-4E9F-A4E5-642FC7B5028C}"/>
              </a:ext>
            </a:extLst>
          </p:cNvPr>
          <p:cNvGraphicFramePr>
            <a:graphicFrameLocks noGrp="1"/>
          </p:cNvGraphicFramePr>
          <p:nvPr>
            <p:extLst>
              <p:ext uri="{D42A27DB-BD31-4B8C-83A1-F6EECF244321}">
                <p14:modId xmlns:p14="http://schemas.microsoft.com/office/powerpoint/2010/main" val="960313518"/>
              </p:ext>
            </p:extLst>
          </p:nvPr>
        </p:nvGraphicFramePr>
        <p:xfrm>
          <a:off x="105546" y="3000652"/>
          <a:ext cx="7227408" cy="3247752"/>
        </p:xfrm>
        <a:graphic>
          <a:graphicData uri="http://schemas.openxmlformats.org/drawingml/2006/table">
            <a:tbl>
              <a:tblPr firstRow="1" bandRow="1">
                <a:tableStyleId>{5C22544A-7EE6-4342-B048-85BDC9FD1C3A}</a:tableStyleId>
              </a:tblPr>
              <a:tblGrid>
                <a:gridCol w="903426">
                  <a:extLst>
                    <a:ext uri="{9D8B030D-6E8A-4147-A177-3AD203B41FA5}">
                      <a16:colId xmlns:a16="http://schemas.microsoft.com/office/drawing/2014/main" val="3542820110"/>
                    </a:ext>
                  </a:extLst>
                </a:gridCol>
                <a:gridCol w="903426">
                  <a:extLst>
                    <a:ext uri="{9D8B030D-6E8A-4147-A177-3AD203B41FA5}">
                      <a16:colId xmlns:a16="http://schemas.microsoft.com/office/drawing/2014/main" val="1614853397"/>
                    </a:ext>
                  </a:extLst>
                </a:gridCol>
                <a:gridCol w="903426">
                  <a:extLst>
                    <a:ext uri="{9D8B030D-6E8A-4147-A177-3AD203B41FA5}">
                      <a16:colId xmlns:a16="http://schemas.microsoft.com/office/drawing/2014/main" val="290403207"/>
                    </a:ext>
                  </a:extLst>
                </a:gridCol>
                <a:gridCol w="903426">
                  <a:extLst>
                    <a:ext uri="{9D8B030D-6E8A-4147-A177-3AD203B41FA5}">
                      <a16:colId xmlns:a16="http://schemas.microsoft.com/office/drawing/2014/main" val="990915731"/>
                    </a:ext>
                  </a:extLst>
                </a:gridCol>
                <a:gridCol w="903426">
                  <a:extLst>
                    <a:ext uri="{9D8B030D-6E8A-4147-A177-3AD203B41FA5}">
                      <a16:colId xmlns:a16="http://schemas.microsoft.com/office/drawing/2014/main" val="70257993"/>
                    </a:ext>
                  </a:extLst>
                </a:gridCol>
                <a:gridCol w="903426">
                  <a:extLst>
                    <a:ext uri="{9D8B030D-6E8A-4147-A177-3AD203B41FA5}">
                      <a16:colId xmlns:a16="http://schemas.microsoft.com/office/drawing/2014/main" val="1473839855"/>
                    </a:ext>
                  </a:extLst>
                </a:gridCol>
                <a:gridCol w="903426">
                  <a:extLst>
                    <a:ext uri="{9D8B030D-6E8A-4147-A177-3AD203B41FA5}">
                      <a16:colId xmlns:a16="http://schemas.microsoft.com/office/drawing/2014/main" val="632552934"/>
                    </a:ext>
                  </a:extLst>
                </a:gridCol>
                <a:gridCol w="903426">
                  <a:extLst>
                    <a:ext uri="{9D8B030D-6E8A-4147-A177-3AD203B41FA5}">
                      <a16:colId xmlns:a16="http://schemas.microsoft.com/office/drawing/2014/main" val="1837034613"/>
                    </a:ext>
                  </a:extLst>
                </a:gridCol>
              </a:tblGrid>
              <a:tr h="405969">
                <a:tc>
                  <a:txBody>
                    <a:bodyPr/>
                    <a:lstStyle/>
                    <a:p>
                      <a:pPr algn="l" fontAlgn="b"/>
                      <a:r>
                        <a:rPr lang="en-IN" sz="1100" b="0" i="0" u="none" strike="noStrike">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3450075343"/>
                  </a:ext>
                </a:extLst>
              </a:tr>
              <a:tr h="405969">
                <a:tc>
                  <a:txBody>
                    <a:bodyPr/>
                    <a:lstStyle/>
                    <a:p>
                      <a:pPr algn="r" fontAlgn="b"/>
                      <a:r>
                        <a:rPr lang="en-IN" sz="1100" b="0" i="0" u="none" strike="noStrike" dirty="0">
                          <a:solidFill>
                            <a:srgbClr val="000000"/>
                          </a:solidFill>
                          <a:effectLst/>
                          <a:latin typeface="Calibri" panose="020F0502020204030204" pitchFamily="34" charset="0"/>
                        </a:rPr>
                        <a:t>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2208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942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0.163043</a:t>
                      </a:r>
                    </a:p>
                  </a:txBody>
                  <a:tcPr marL="7620" marR="7620" marT="7620" marB="0" anchor="b"/>
                </a:tc>
                <a:extLst>
                  <a:ext uri="{0D108BD9-81ED-4DB2-BD59-A6C34878D82A}">
                    <a16:rowId xmlns:a16="http://schemas.microsoft.com/office/drawing/2014/main" val="324386044"/>
                  </a:ext>
                </a:extLst>
              </a:tr>
              <a:tr h="405969">
                <a:tc>
                  <a:txBody>
                    <a:bodyPr/>
                    <a:lstStyle/>
                    <a:p>
                      <a:pPr algn="r" fontAlgn="b"/>
                      <a:r>
                        <a:rPr lang="en-IN" sz="1100" b="0" i="0" u="none" strike="noStrike">
                          <a:solidFill>
                            <a:srgbClr val="000000"/>
                          </a:solidFill>
                          <a:effectLst/>
                          <a:latin typeface="Calibri" panose="020F0502020204030204" pitchFamily="34" charset="0"/>
                        </a:rPr>
                        <a:t>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2208</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1264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942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0.163043</a:t>
                      </a:r>
                    </a:p>
                  </a:txBody>
                  <a:tcPr marL="7620" marR="7620" marT="7620" marB="0" anchor="b"/>
                </a:tc>
                <a:extLst>
                  <a:ext uri="{0D108BD9-81ED-4DB2-BD59-A6C34878D82A}">
                    <a16:rowId xmlns:a16="http://schemas.microsoft.com/office/drawing/2014/main" val="3485919925"/>
                  </a:ext>
                </a:extLst>
              </a:tr>
              <a:tr h="405969">
                <a:tc>
                  <a:txBody>
                    <a:bodyPr/>
                    <a:lstStyle/>
                    <a:p>
                      <a:pPr algn="r" fontAlgn="b"/>
                      <a:r>
                        <a:rPr lang="en-IN" sz="1100" b="0" i="0" u="none" strike="noStrike">
                          <a:solidFill>
                            <a:srgbClr val="000000"/>
                          </a:solidFill>
                          <a:effectLst/>
                          <a:latin typeface="Calibri" panose="020F0502020204030204" pitchFamily="34" charset="0"/>
                        </a:rPr>
                        <a:t>0.2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2208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942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0.163043</a:t>
                      </a:r>
                    </a:p>
                  </a:txBody>
                  <a:tcPr marL="7620" marR="7620" marT="7620" marB="0" anchor="b"/>
                </a:tc>
                <a:extLst>
                  <a:ext uri="{0D108BD9-81ED-4DB2-BD59-A6C34878D82A}">
                    <a16:rowId xmlns:a16="http://schemas.microsoft.com/office/drawing/2014/main" val="1104696619"/>
                  </a:ext>
                </a:extLst>
              </a:tr>
              <a:tr h="405969">
                <a:tc>
                  <a:txBody>
                    <a:bodyPr/>
                    <a:lstStyle/>
                    <a:p>
                      <a:pPr algn="r" fontAlgn="b"/>
                      <a:r>
                        <a:rPr lang="en-IN" sz="1100" b="0" i="0" u="none" strike="noStrike">
                          <a:solidFill>
                            <a:srgbClr val="000000"/>
                          </a:solidFill>
                          <a:effectLst/>
                          <a:latin typeface="Calibri" panose="020F0502020204030204" pitchFamily="34" charset="0"/>
                        </a:rPr>
                        <a:t>0.3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4887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3052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1828</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0.14733</a:t>
                      </a:r>
                    </a:p>
                  </a:txBody>
                  <a:tcPr marL="7620" marR="7620" marT="7620" marB="0" anchor="b"/>
                </a:tc>
                <a:extLst>
                  <a:ext uri="{0D108BD9-81ED-4DB2-BD59-A6C34878D82A}">
                    <a16:rowId xmlns:a16="http://schemas.microsoft.com/office/drawing/2014/main" val="635085115"/>
                  </a:ext>
                </a:extLst>
              </a:tr>
              <a:tr h="405969">
                <a:tc>
                  <a:txBody>
                    <a:bodyPr/>
                    <a:lstStyle/>
                    <a:p>
                      <a:pPr algn="r" fontAlgn="b"/>
                      <a:r>
                        <a:rPr lang="en-IN" sz="1100" b="0" i="0" u="none" strike="noStrike" dirty="0">
                          <a:solidFill>
                            <a:srgbClr val="00B0F0"/>
                          </a:solidFill>
                          <a:effectLst/>
                          <a:latin typeface="Calibri" panose="020F0502020204030204" pitchFamily="34" charset="0"/>
                        </a:rPr>
                        <a:t>0.4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102552</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20198</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81752</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0.877604</a:t>
                      </a:r>
                    </a:p>
                  </a:txBody>
                  <a:tcPr marL="7620" marR="7620" marT="7620" marB="0" anchor="b"/>
                </a:tc>
                <a:extLst>
                  <a:ext uri="{0D108BD9-81ED-4DB2-BD59-A6C34878D82A}">
                    <a16:rowId xmlns:a16="http://schemas.microsoft.com/office/drawing/2014/main" val="2912312055"/>
                  </a:ext>
                </a:extLst>
              </a:tr>
              <a:tr h="405969">
                <a:tc>
                  <a:txBody>
                    <a:bodyPr/>
                    <a:lstStyle/>
                    <a:p>
                      <a:pPr algn="r" fontAlgn="b"/>
                      <a:r>
                        <a:rPr lang="en-IN" sz="1100" b="0" i="0" u="none" strike="noStrike">
                          <a:solidFill>
                            <a:srgbClr val="00B0F0"/>
                          </a:solidFill>
                          <a:effectLst/>
                          <a:latin typeface="Calibri" panose="020F0502020204030204" pitchFamily="34" charset="0"/>
                        </a:rPr>
                        <a:t>0.5</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102955</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4890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97622</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0.874168</a:t>
                      </a:r>
                    </a:p>
                  </a:txBody>
                  <a:tcPr marL="7620" marR="7620" marT="7620" marB="0" anchor="b"/>
                </a:tc>
                <a:extLst>
                  <a:ext uri="{0D108BD9-81ED-4DB2-BD59-A6C34878D82A}">
                    <a16:rowId xmlns:a16="http://schemas.microsoft.com/office/drawing/2014/main" val="1321977043"/>
                  </a:ext>
                </a:extLst>
              </a:tr>
              <a:tr h="405969">
                <a:tc>
                  <a:txBody>
                    <a:bodyPr/>
                    <a:lstStyle/>
                    <a:p>
                      <a:pPr algn="r" fontAlgn="b"/>
                      <a:r>
                        <a:rPr lang="en-IN" sz="1100" b="0" i="0" u="none" strike="noStrike">
                          <a:solidFill>
                            <a:srgbClr val="000000"/>
                          </a:solidFill>
                          <a:effectLst/>
                          <a:latin typeface="Calibri" panose="020F0502020204030204" pitchFamily="34" charset="0"/>
                        </a:rPr>
                        <a:t>0.6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104396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346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103349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0.862102</a:t>
                      </a:r>
                    </a:p>
                  </a:txBody>
                  <a:tcPr marL="7620" marR="7620" marT="7620" marB="0" anchor="b"/>
                </a:tc>
                <a:extLst>
                  <a:ext uri="{0D108BD9-81ED-4DB2-BD59-A6C34878D82A}">
                    <a16:rowId xmlns:a16="http://schemas.microsoft.com/office/drawing/2014/main" val="1089927263"/>
                  </a:ext>
                </a:extLst>
              </a:tr>
            </a:tbl>
          </a:graphicData>
        </a:graphic>
      </p:graphicFrame>
      <p:pic>
        <p:nvPicPr>
          <p:cNvPr id="5" name="Content Placeholder 4">
            <a:extLst>
              <a:ext uri="{FF2B5EF4-FFF2-40B4-BE49-F238E27FC236}">
                <a16:creationId xmlns:a16="http://schemas.microsoft.com/office/drawing/2014/main" id="{55DF9621-73F3-4D77-98B1-BD3DBC06166F}"/>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7388" t="10886" r="21136" b="13626"/>
          <a:stretch/>
        </p:blipFill>
        <p:spPr>
          <a:xfrm>
            <a:off x="7612108" y="121625"/>
            <a:ext cx="4474346" cy="5249365"/>
          </a:xfrm>
        </p:spPr>
      </p:pic>
      <p:sp>
        <p:nvSpPr>
          <p:cNvPr id="3" name="Oval 2">
            <a:extLst>
              <a:ext uri="{FF2B5EF4-FFF2-40B4-BE49-F238E27FC236}">
                <a16:creationId xmlns:a16="http://schemas.microsoft.com/office/drawing/2014/main" id="{859F47AF-368E-476B-8E43-90B9D958362E}"/>
              </a:ext>
            </a:extLst>
          </p:cNvPr>
          <p:cNvSpPr/>
          <p:nvPr/>
        </p:nvSpPr>
        <p:spPr>
          <a:xfrm>
            <a:off x="10005134" y="2696148"/>
            <a:ext cx="177553" cy="1478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A2CB67EF-529B-4B25-9668-99E2C0FCF96B}"/>
              </a:ext>
            </a:extLst>
          </p:cNvPr>
          <p:cNvSpPr/>
          <p:nvPr/>
        </p:nvSpPr>
        <p:spPr>
          <a:xfrm>
            <a:off x="11647503" y="248575"/>
            <a:ext cx="319596" cy="2663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3827C3DC-9A85-45DA-AE41-87E059A40523}"/>
              </a:ext>
            </a:extLst>
          </p:cNvPr>
          <p:cNvSpPr/>
          <p:nvPr/>
        </p:nvSpPr>
        <p:spPr>
          <a:xfrm>
            <a:off x="7682967" y="266330"/>
            <a:ext cx="319596" cy="2663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39CBFCFA-94E6-4E00-B91F-671B27A4F356}"/>
              </a:ext>
            </a:extLst>
          </p:cNvPr>
          <p:cNvSpPr/>
          <p:nvPr/>
        </p:nvSpPr>
        <p:spPr>
          <a:xfrm>
            <a:off x="11647503" y="5086904"/>
            <a:ext cx="319596" cy="2663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3784460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5507-5AAB-477D-BA97-3C48CA40C7A5}"/>
              </a:ext>
            </a:extLst>
          </p:cNvPr>
          <p:cNvSpPr>
            <a:spLocks noGrp="1"/>
          </p:cNvSpPr>
          <p:nvPr>
            <p:ph type="title"/>
          </p:nvPr>
        </p:nvSpPr>
        <p:spPr/>
        <p:txBody>
          <a:bodyPr/>
          <a:lstStyle/>
          <a:p>
            <a:r>
              <a:rPr lang="en-IN" dirty="0"/>
              <a:t>120 Static Nodes</a:t>
            </a:r>
          </a:p>
        </p:txBody>
      </p:sp>
      <p:graphicFrame>
        <p:nvGraphicFramePr>
          <p:cNvPr id="3" name="Table 2">
            <a:extLst>
              <a:ext uri="{FF2B5EF4-FFF2-40B4-BE49-F238E27FC236}">
                <a16:creationId xmlns:a16="http://schemas.microsoft.com/office/drawing/2014/main" id="{46E8F5A5-7451-4771-9444-F5D9843493B2}"/>
              </a:ext>
            </a:extLst>
          </p:cNvPr>
          <p:cNvGraphicFramePr>
            <a:graphicFrameLocks noGrp="1"/>
          </p:cNvGraphicFramePr>
          <p:nvPr>
            <p:extLst>
              <p:ext uri="{D42A27DB-BD31-4B8C-83A1-F6EECF244321}">
                <p14:modId xmlns:p14="http://schemas.microsoft.com/office/powerpoint/2010/main" val="2036125314"/>
              </p:ext>
            </p:extLst>
          </p:nvPr>
        </p:nvGraphicFramePr>
        <p:xfrm>
          <a:off x="1378857" y="1727372"/>
          <a:ext cx="8128000" cy="4450080"/>
        </p:xfrm>
        <a:graphic>
          <a:graphicData uri="http://schemas.openxmlformats.org/drawingml/2006/table">
            <a:tbl>
              <a:tblPr firstRow="1" bandRow="1">
                <a:tableStyleId>{5C22544A-7EE6-4342-B048-85BDC9FD1C3A}</a:tableStyleId>
              </a:tblPr>
              <a:tblGrid>
                <a:gridCol w="1016000">
                  <a:extLst>
                    <a:ext uri="{9D8B030D-6E8A-4147-A177-3AD203B41FA5}">
                      <a16:colId xmlns:a16="http://schemas.microsoft.com/office/drawing/2014/main" val="530710061"/>
                    </a:ext>
                  </a:extLst>
                </a:gridCol>
                <a:gridCol w="1016000">
                  <a:extLst>
                    <a:ext uri="{9D8B030D-6E8A-4147-A177-3AD203B41FA5}">
                      <a16:colId xmlns:a16="http://schemas.microsoft.com/office/drawing/2014/main" val="3183470451"/>
                    </a:ext>
                  </a:extLst>
                </a:gridCol>
                <a:gridCol w="1016000">
                  <a:extLst>
                    <a:ext uri="{9D8B030D-6E8A-4147-A177-3AD203B41FA5}">
                      <a16:colId xmlns:a16="http://schemas.microsoft.com/office/drawing/2014/main" val="3691145408"/>
                    </a:ext>
                  </a:extLst>
                </a:gridCol>
                <a:gridCol w="1016000">
                  <a:extLst>
                    <a:ext uri="{9D8B030D-6E8A-4147-A177-3AD203B41FA5}">
                      <a16:colId xmlns:a16="http://schemas.microsoft.com/office/drawing/2014/main" val="2449515877"/>
                    </a:ext>
                  </a:extLst>
                </a:gridCol>
                <a:gridCol w="1016000">
                  <a:extLst>
                    <a:ext uri="{9D8B030D-6E8A-4147-A177-3AD203B41FA5}">
                      <a16:colId xmlns:a16="http://schemas.microsoft.com/office/drawing/2014/main" val="1326493949"/>
                    </a:ext>
                  </a:extLst>
                </a:gridCol>
                <a:gridCol w="1016000">
                  <a:extLst>
                    <a:ext uri="{9D8B030D-6E8A-4147-A177-3AD203B41FA5}">
                      <a16:colId xmlns:a16="http://schemas.microsoft.com/office/drawing/2014/main" val="1249821842"/>
                    </a:ext>
                  </a:extLst>
                </a:gridCol>
                <a:gridCol w="1016000">
                  <a:extLst>
                    <a:ext uri="{9D8B030D-6E8A-4147-A177-3AD203B41FA5}">
                      <a16:colId xmlns:a16="http://schemas.microsoft.com/office/drawing/2014/main" val="1892249083"/>
                    </a:ext>
                  </a:extLst>
                </a:gridCol>
                <a:gridCol w="1016000">
                  <a:extLst>
                    <a:ext uri="{9D8B030D-6E8A-4147-A177-3AD203B41FA5}">
                      <a16:colId xmlns:a16="http://schemas.microsoft.com/office/drawing/2014/main" val="488524262"/>
                    </a:ext>
                  </a:extLst>
                </a:gridCol>
              </a:tblGrid>
              <a:tr h="370840">
                <a:tc>
                  <a:txBody>
                    <a:bodyPr/>
                    <a:lstStyle/>
                    <a:p>
                      <a:pPr algn="l" fontAlgn="b"/>
                      <a:r>
                        <a:rPr lang="en-IN" sz="1100" b="0" i="0" u="none" strike="noStrike">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112510619"/>
                  </a:ext>
                </a:extLst>
              </a:tr>
              <a:tr h="370840">
                <a:tc>
                  <a:txBody>
                    <a:bodyPr/>
                    <a:lstStyle/>
                    <a:p>
                      <a:pPr algn="r" fontAlgn="b"/>
                      <a:r>
                        <a:rPr lang="en-IN" sz="1100" b="0" i="0" u="none" strike="noStrike">
                          <a:solidFill>
                            <a:srgbClr val="000000"/>
                          </a:solidFill>
                          <a:effectLst/>
                          <a:latin typeface="Calibri" panose="020F0502020204030204" pitchFamily="34" charset="0"/>
                        </a:rPr>
                        <a:t>0.4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102552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20198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81752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0.877604</a:t>
                      </a:r>
                    </a:p>
                  </a:txBody>
                  <a:tcPr marL="7620" marR="7620" marT="7620" marB="0" anchor="b"/>
                </a:tc>
                <a:extLst>
                  <a:ext uri="{0D108BD9-81ED-4DB2-BD59-A6C34878D82A}">
                    <a16:rowId xmlns:a16="http://schemas.microsoft.com/office/drawing/2014/main" val="3268997351"/>
                  </a:ext>
                </a:extLst>
              </a:tr>
              <a:tr h="370840">
                <a:tc>
                  <a:txBody>
                    <a:bodyPr/>
                    <a:lstStyle/>
                    <a:p>
                      <a:pPr algn="r" fontAlgn="b"/>
                      <a:r>
                        <a:rPr lang="en-IN" sz="1100" b="0" i="0" u="none" strike="noStrike">
                          <a:solidFill>
                            <a:srgbClr val="000000"/>
                          </a:solidFill>
                          <a:effectLst/>
                          <a:latin typeface="Calibri" panose="020F0502020204030204" pitchFamily="34" charset="0"/>
                        </a:rPr>
                        <a:t>0.41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34699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6877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27632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0.809245</a:t>
                      </a:r>
                    </a:p>
                  </a:txBody>
                  <a:tcPr marL="7620" marR="7620" marT="7620" marB="0" anchor="b"/>
                </a:tc>
                <a:extLst>
                  <a:ext uri="{0D108BD9-81ED-4DB2-BD59-A6C34878D82A}">
                    <a16:rowId xmlns:a16="http://schemas.microsoft.com/office/drawing/2014/main" val="1402568140"/>
                  </a:ext>
                </a:extLst>
              </a:tr>
              <a:tr h="370840">
                <a:tc>
                  <a:txBody>
                    <a:bodyPr/>
                    <a:lstStyle/>
                    <a:p>
                      <a:pPr algn="r" fontAlgn="b"/>
                      <a:r>
                        <a:rPr lang="en-IN" sz="1100" b="0" i="0" u="none" strike="noStrike">
                          <a:solidFill>
                            <a:srgbClr val="000000"/>
                          </a:solidFill>
                          <a:effectLst/>
                          <a:latin typeface="Calibri" panose="020F0502020204030204" pitchFamily="34" charset="0"/>
                        </a:rPr>
                        <a:t>0.42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102781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13241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89072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0.872146</a:t>
                      </a:r>
                    </a:p>
                  </a:txBody>
                  <a:tcPr marL="7620" marR="7620" marT="7620" marB="0" anchor="b"/>
                </a:tc>
                <a:extLst>
                  <a:ext uri="{0D108BD9-81ED-4DB2-BD59-A6C34878D82A}">
                    <a16:rowId xmlns:a16="http://schemas.microsoft.com/office/drawing/2014/main" val="3653943847"/>
                  </a:ext>
                </a:extLst>
              </a:tr>
              <a:tr h="370840">
                <a:tc>
                  <a:txBody>
                    <a:bodyPr/>
                    <a:lstStyle/>
                    <a:p>
                      <a:pPr algn="r" fontAlgn="b"/>
                      <a:r>
                        <a:rPr lang="en-IN" sz="1100" b="0" i="0" u="none" strike="noStrike">
                          <a:solidFill>
                            <a:srgbClr val="000000"/>
                          </a:solidFill>
                          <a:effectLst/>
                          <a:latin typeface="Calibri" panose="020F0502020204030204" pitchFamily="34" charset="0"/>
                        </a:rPr>
                        <a:t>0.43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102870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9939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92436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0.873724</a:t>
                      </a:r>
                    </a:p>
                  </a:txBody>
                  <a:tcPr marL="7620" marR="7620" marT="7620" marB="0" anchor="b"/>
                </a:tc>
                <a:extLst>
                  <a:ext uri="{0D108BD9-81ED-4DB2-BD59-A6C34878D82A}">
                    <a16:rowId xmlns:a16="http://schemas.microsoft.com/office/drawing/2014/main" val="3983958182"/>
                  </a:ext>
                </a:extLst>
              </a:tr>
              <a:tr h="370840">
                <a:tc>
                  <a:txBody>
                    <a:bodyPr/>
                    <a:lstStyle/>
                    <a:p>
                      <a:pPr algn="r" fontAlgn="b"/>
                      <a:r>
                        <a:rPr lang="en-IN" sz="1100" b="0" i="0" u="none" strike="noStrike" dirty="0">
                          <a:solidFill>
                            <a:srgbClr val="00B0F0"/>
                          </a:solidFill>
                          <a:effectLst/>
                          <a:latin typeface="Calibri" panose="020F0502020204030204" pitchFamily="34" charset="0"/>
                        </a:rPr>
                        <a:t>0.44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102448</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8114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93859</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248</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0.876152</a:t>
                      </a:r>
                    </a:p>
                  </a:txBody>
                  <a:tcPr marL="7620" marR="7620" marT="7620" marB="0" anchor="b"/>
                </a:tc>
                <a:extLst>
                  <a:ext uri="{0D108BD9-81ED-4DB2-BD59-A6C34878D82A}">
                    <a16:rowId xmlns:a16="http://schemas.microsoft.com/office/drawing/2014/main" val="3758778229"/>
                  </a:ext>
                </a:extLst>
              </a:tr>
              <a:tr h="370840">
                <a:tc>
                  <a:txBody>
                    <a:bodyPr/>
                    <a:lstStyle/>
                    <a:p>
                      <a:pPr algn="r" fontAlgn="b"/>
                      <a:r>
                        <a:rPr lang="en-IN" sz="1100" b="0" i="0" u="none" strike="noStrike">
                          <a:solidFill>
                            <a:srgbClr val="000000"/>
                          </a:solidFill>
                          <a:effectLst/>
                          <a:latin typeface="Calibri" panose="020F0502020204030204" pitchFamily="34" charset="0"/>
                        </a:rPr>
                        <a:t>0.45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103061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9210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93360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0.873269</a:t>
                      </a:r>
                    </a:p>
                  </a:txBody>
                  <a:tcPr marL="7620" marR="7620" marT="7620" marB="0" anchor="b"/>
                </a:tc>
                <a:extLst>
                  <a:ext uri="{0D108BD9-81ED-4DB2-BD59-A6C34878D82A}">
                    <a16:rowId xmlns:a16="http://schemas.microsoft.com/office/drawing/2014/main" val="1281486663"/>
                  </a:ext>
                </a:extLst>
              </a:tr>
              <a:tr h="370840">
                <a:tc>
                  <a:txBody>
                    <a:bodyPr/>
                    <a:lstStyle/>
                    <a:p>
                      <a:pPr algn="r" fontAlgn="b"/>
                      <a:r>
                        <a:rPr lang="en-IN" sz="1100" b="0" i="0" u="none" strike="noStrike">
                          <a:solidFill>
                            <a:srgbClr val="000000"/>
                          </a:solidFill>
                          <a:effectLst/>
                          <a:latin typeface="Calibri" panose="020F0502020204030204" pitchFamily="34" charset="0"/>
                        </a:rPr>
                        <a:t>0.46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102986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7772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94709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0.873905</a:t>
                      </a:r>
                    </a:p>
                  </a:txBody>
                  <a:tcPr marL="7620" marR="7620" marT="7620" marB="0" anchor="b"/>
                </a:tc>
                <a:extLst>
                  <a:ext uri="{0D108BD9-81ED-4DB2-BD59-A6C34878D82A}">
                    <a16:rowId xmlns:a16="http://schemas.microsoft.com/office/drawing/2014/main" val="3139318415"/>
                  </a:ext>
                </a:extLst>
              </a:tr>
              <a:tr h="370840">
                <a:tc>
                  <a:txBody>
                    <a:bodyPr/>
                    <a:lstStyle/>
                    <a:p>
                      <a:pPr algn="r" fontAlgn="b"/>
                      <a:r>
                        <a:rPr lang="en-IN" sz="1100" b="0" i="0" u="none" strike="noStrike">
                          <a:solidFill>
                            <a:srgbClr val="000000"/>
                          </a:solidFill>
                          <a:effectLst/>
                          <a:latin typeface="Calibri" panose="020F0502020204030204" pitchFamily="34" charset="0"/>
                        </a:rPr>
                        <a:t>0.47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45084</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4341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40538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110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110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0.875699</a:t>
                      </a:r>
                    </a:p>
                  </a:txBody>
                  <a:tcPr marL="7620" marR="7620" marT="7620" marB="0" anchor="b"/>
                </a:tc>
                <a:extLst>
                  <a:ext uri="{0D108BD9-81ED-4DB2-BD59-A6C34878D82A}">
                    <a16:rowId xmlns:a16="http://schemas.microsoft.com/office/drawing/2014/main" val="691309023"/>
                  </a:ext>
                </a:extLst>
              </a:tr>
              <a:tr h="370840">
                <a:tc>
                  <a:txBody>
                    <a:bodyPr/>
                    <a:lstStyle/>
                    <a:p>
                      <a:pPr algn="r" fontAlgn="b"/>
                      <a:r>
                        <a:rPr lang="en-IN" sz="1100" b="0" i="0" u="none" strike="noStrike">
                          <a:solidFill>
                            <a:srgbClr val="000000"/>
                          </a:solidFill>
                          <a:effectLst/>
                          <a:latin typeface="Calibri" panose="020F0502020204030204" pitchFamily="34" charset="0"/>
                        </a:rPr>
                        <a:t>0.48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103185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6213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96558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0.87222</a:t>
                      </a:r>
                    </a:p>
                  </a:txBody>
                  <a:tcPr marL="7620" marR="7620" marT="7620" marB="0" anchor="b"/>
                </a:tc>
                <a:extLst>
                  <a:ext uri="{0D108BD9-81ED-4DB2-BD59-A6C34878D82A}">
                    <a16:rowId xmlns:a16="http://schemas.microsoft.com/office/drawing/2014/main" val="1071132933"/>
                  </a:ext>
                </a:extLst>
              </a:tr>
              <a:tr h="370840">
                <a:tc>
                  <a:txBody>
                    <a:bodyPr/>
                    <a:lstStyle/>
                    <a:p>
                      <a:pPr algn="r" fontAlgn="b"/>
                      <a:r>
                        <a:rPr lang="en-IN" sz="1100" b="0" i="0" u="none" strike="noStrike">
                          <a:solidFill>
                            <a:srgbClr val="000000"/>
                          </a:solidFill>
                          <a:effectLst/>
                          <a:latin typeface="Calibri" panose="020F0502020204030204" pitchFamily="34" charset="0"/>
                        </a:rPr>
                        <a:t>0.49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102790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6462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95934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0.875572</a:t>
                      </a:r>
                    </a:p>
                  </a:txBody>
                  <a:tcPr marL="7620" marR="7620" marT="7620" marB="0" anchor="b"/>
                </a:tc>
                <a:extLst>
                  <a:ext uri="{0D108BD9-81ED-4DB2-BD59-A6C34878D82A}">
                    <a16:rowId xmlns:a16="http://schemas.microsoft.com/office/drawing/2014/main" val="4011839734"/>
                  </a:ext>
                </a:extLst>
              </a:tr>
              <a:tr h="370840">
                <a:tc>
                  <a:txBody>
                    <a:bodyPr/>
                    <a:lstStyle/>
                    <a:p>
                      <a:pPr algn="r" fontAlgn="b"/>
                      <a:r>
                        <a:rPr lang="en-IN" sz="1100" b="0" i="0" u="none" strike="noStrike">
                          <a:solidFill>
                            <a:srgbClr val="000000"/>
                          </a:solidFill>
                          <a:effectLst/>
                          <a:latin typeface="Calibri" panose="020F0502020204030204" pitchFamily="34" charset="0"/>
                        </a:rPr>
                        <a:t>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102955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4890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97622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0.874168</a:t>
                      </a:r>
                    </a:p>
                  </a:txBody>
                  <a:tcPr marL="7620" marR="7620" marT="7620" marB="0" anchor="b"/>
                </a:tc>
                <a:extLst>
                  <a:ext uri="{0D108BD9-81ED-4DB2-BD59-A6C34878D82A}">
                    <a16:rowId xmlns:a16="http://schemas.microsoft.com/office/drawing/2014/main" val="3749800616"/>
                  </a:ext>
                </a:extLst>
              </a:tr>
            </a:tbl>
          </a:graphicData>
        </a:graphic>
      </p:graphicFrame>
    </p:spTree>
    <p:extLst>
      <p:ext uri="{BB962C8B-B14F-4D97-AF65-F5344CB8AC3E}">
        <p14:creationId xmlns:p14="http://schemas.microsoft.com/office/powerpoint/2010/main" val="15009619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7D8DB-7D24-4FCF-8F0B-3F327CCB67EB}"/>
              </a:ext>
            </a:extLst>
          </p:cNvPr>
          <p:cNvSpPr>
            <a:spLocks noGrp="1"/>
          </p:cNvSpPr>
          <p:nvPr>
            <p:ph type="title"/>
          </p:nvPr>
        </p:nvSpPr>
        <p:spPr>
          <a:xfrm>
            <a:off x="1839449" y="2169551"/>
            <a:ext cx="9404723" cy="1400530"/>
          </a:xfrm>
        </p:spPr>
        <p:txBody>
          <a:bodyPr/>
          <a:lstStyle/>
          <a:p>
            <a:r>
              <a:rPr lang="en-IN" dirty="0"/>
              <a:t>Few Nodes Moving</a:t>
            </a:r>
          </a:p>
        </p:txBody>
      </p:sp>
    </p:spTree>
    <p:extLst>
      <p:ext uri="{BB962C8B-B14F-4D97-AF65-F5344CB8AC3E}">
        <p14:creationId xmlns:p14="http://schemas.microsoft.com/office/powerpoint/2010/main" val="1219967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A83AD-8639-4EDD-A470-01FC439E4FC9}"/>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244E1A94-86CB-4146-8DA2-98E750CF8A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62986" y="260429"/>
            <a:ext cx="11266028" cy="6337141"/>
          </a:xfrm>
        </p:spPr>
      </p:pic>
    </p:spTree>
    <p:extLst>
      <p:ext uri="{BB962C8B-B14F-4D97-AF65-F5344CB8AC3E}">
        <p14:creationId xmlns:p14="http://schemas.microsoft.com/office/powerpoint/2010/main" val="9920733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4">
            <a:extLst>
              <a:ext uri="{FF2B5EF4-FFF2-40B4-BE49-F238E27FC236}">
                <a16:creationId xmlns:a16="http://schemas.microsoft.com/office/drawing/2014/main" id="{E2A11D5F-A268-4606-9D1C-9234D91FF330}"/>
              </a:ext>
            </a:extLst>
          </p:cNvPr>
          <p:cNvPicPr>
            <a:picLocks noChangeAspect="1"/>
          </p:cNvPicPr>
          <p:nvPr/>
        </p:nvPicPr>
        <p:blipFill rotWithShape="1">
          <a:blip r:embed="rId2">
            <a:extLst>
              <a:ext uri="{28A0092B-C50C-407E-A947-70E740481C1C}">
                <a14:useLocalDpi xmlns:a14="http://schemas.microsoft.com/office/drawing/2010/main" val="0"/>
              </a:ext>
            </a:extLst>
          </a:blip>
          <a:srcRect l="12351" t="49865" r="5550" b="12606"/>
          <a:stretch/>
        </p:blipFill>
        <p:spPr>
          <a:xfrm>
            <a:off x="4692362" y="105635"/>
            <a:ext cx="7499638" cy="2742609"/>
          </a:xfrm>
          <a:prstGeom prst="rect">
            <a:avLst/>
          </a:prstGeom>
        </p:spPr>
      </p:pic>
      <p:sp>
        <p:nvSpPr>
          <p:cNvPr id="2" name="Title 1">
            <a:extLst>
              <a:ext uri="{FF2B5EF4-FFF2-40B4-BE49-F238E27FC236}">
                <a16:creationId xmlns:a16="http://schemas.microsoft.com/office/drawing/2014/main" id="{F7DD8C92-4F0C-4DDD-A178-78547BF313A2}"/>
              </a:ext>
            </a:extLst>
          </p:cNvPr>
          <p:cNvSpPr>
            <a:spLocks noGrp="1"/>
          </p:cNvSpPr>
          <p:nvPr>
            <p:ph type="title"/>
          </p:nvPr>
        </p:nvSpPr>
        <p:spPr/>
        <p:txBody>
          <a:bodyPr/>
          <a:lstStyle/>
          <a:p>
            <a:r>
              <a:rPr lang="en-IN" dirty="0"/>
              <a:t>40 Nodes</a:t>
            </a:r>
          </a:p>
        </p:txBody>
      </p:sp>
      <p:graphicFrame>
        <p:nvGraphicFramePr>
          <p:cNvPr id="4" name="Content Placeholder 3">
            <a:extLst>
              <a:ext uri="{FF2B5EF4-FFF2-40B4-BE49-F238E27FC236}">
                <a16:creationId xmlns:a16="http://schemas.microsoft.com/office/drawing/2014/main" id="{1B0DAA83-A730-4C85-83D6-8FF07DAEF034}"/>
              </a:ext>
            </a:extLst>
          </p:cNvPr>
          <p:cNvGraphicFramePr>
            <a:graphicFrameLocks noGrp="1"/>
          </p:cNvGraphicFramePr>
          <p:nvPr>
            <p:ph idx="1"/>
            <p:extLst>
              <p:ext uri="{D42A27DB-BD31-4B8C-83A1-F6EECF244321}">
                <p14:modId xmlns:p14="http://schemas.microsoft.com/office/powerpoint/2010/main" val="3689083785"/>
              </p:ext>
            </p:extLst>
          </p:nvPr>
        </p:nvGraphicFramePr>
        <p:xfrm>
          <a:off x="218786" y="3281680"/>
          <a:ext cx="8947152" cy="2966720"/>
        </p:xfrm>
        <a:graphic>
          <a:graphicData uri="http://schemas.openxmlformats.org/drawingml/2006/table">
            <a:tbl>
              <a:tblPr firstRow="1" bandRow="1">
                <a:tableStyleId>{5C22544A-7EE6-4342-B048-85BDC9FD1C3A}</a:tableStyleId>
              </a:tblPr>
              <a:tblGrid>
                <a:gridCol w="1118394">
                  <a:extLst>
                    <a:ext uri="{9D8B030D-6E8A-4147-A177-3AD203B41FA5}">
                      <a16:colId xmlns:a16="http://schemas.microsoft.com/office/drawing/2014/main" val="67812950"/>
                    </a:ext>
                  </a:extLst>
                </a:gridCol>
                <a:gridCol w="1118394">
                  <a:extLst>
                    <a:ext uri="{9D8B030D-6E8A-4147-A177-3AD203B41FA5}">
                      <a16:colId xmlns:a16="http://schemas.microsoft.com/office/drawing/2014/main" val="978168577"/>
                    </a:ext>
                  </a:extLst>
                </a:gridCol>
                <a:gridCol w="1118394">
                  <a:extLst>
                    <a:ext uri="{9D8B030D-6E8A-4147-A177-3AD203B41FA5}">
                      <a16:colId xmlns:a16="http://schemas.microsoft.com/office/drawing/2014/main" val="1185509172"/>
                    </a:ext>
                  </a:extLst>
                </a:gridCol>
                <a:gridCol w="1118394">
                  <a:extLst>
                    <a:ext uri="{9D8B030D-6E8A-4147-A177-3AD203B41FA5}">
                      <a16:colId xmlns:a16="http://schemas.microsoft.com/office/drawing/2014/main" val="1100960842"/>
                    </a:ext>
                  </a:extLst>
                </a:gridCol>
                <a:gridCol w="1118394">
                  <a:extLst>
                    <a:ext uri="{9D8B030D-6E8A-4147-A177-3AD203B41FA5}">
                      <a16:colId xmlns:a16="http://schemas.microsoft.com/office/drawing/2014/main" val="1338111696"/>
                    </a:ext>
                  </a:extLst>
                </a:gridCol>
                <a:gridCol w="1118394">
                  <a:extLst>
                    <a:ext uri="{9D8B030D-6E8A-4147-A177-3AD203B41FA5}">
                      <a16:colId xmlns:a16="http://schemas.microsoft.com/office/drawing/2014/main" val="2130347450"/>
                    </a:ext>
                  </a:extLst>
                </a:gridCol>
                <a:gridCol w="1118394">
                  <a:extLst>
                    <a:ext uri="{9D8B030D-6E8A-4147-A177-3AD203B41FA5}">
                      <a16:colId xmlns:a16="http://schemas.microsoft.com/office/drawing/2014/main" val="4111492062"/>
                    </a:ext>
                  </a:extLst>
                </a:gridCol>
                <a:gridCol w="1118394">
                  <a:extLst>
                    <a:ext uri="{9D8B030D-6E8A-4147-A177-3AD203B41FA5}">
                      <a16:colId xmlns:a16="http://schemas.microsoft.com/office/drawing/2014/main" val="2681578268"/>
                    </a:ext>
                  </a:extLst>
                </a:gridCol>
              </a:tblGrid>
              <a:tr h="370840">
                <a:tc>
                  <a:txBody>
                    <a:bodyPr/>
                    <a:lstStyle/>
                    <a:p>
                      <a:pPr algn="l" fontAlgn="b"/>
                      <a:r>
                        <a:rPr lang="en-IN" sz="1100" b="0" i="0" u="none" strike="noStrike" dirty="0">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dirty="0">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1790890793"/>
                  </a:ext>
                </a:extLst>
              </a:tr>
              <a:tr h="370840">
                <a:tc>
                  <a:txBody>
                    <a:bodyPr/>
                    <a:lstStyle/>
                    <a:p>
                      <a:pPr algn="r" fontAlgn="b"/>
                      <a:r>
                        <a:rPr lang="en-IN" sz="1100" b="0" i="0" u="none" strike="noStrike">
                          <a:solidFill>
                            <a:srgbClr val="000000"/>
                          </a:solidFill>
                          <a:effectLst/>
                          <a:latin typeface="Calibri" panose="020F0502020204030204" pitchFamily="34" charset="0"/>
                        </a:rPr>
                        <a:t>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8213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6627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0.379886</a:t>
                      </a:r>
                    </a:p>
                  </a:txBody>
                  <a:tcPr marL="7620" marR="7620" marT="7620" marB="0" anchor="b"/>
                </a:tc>
                <a:extLst>
                  <a:ext uri="{0D108BD9-81ED-4DB2-BD59-A6C34878D82A}">
                    <a16:rowId xmlns:a16="http://schemas.microsoft.com/office/drawing/2014/main" val="2439055049"/>
                  </a:ext>
                </a:extLst>
              </a:tr>
              <a:tr h="370840">
                <a:tc>
                  <a:txBody>
                    <a:bodyPr/>
                    <a:lstStyle/>
                    <a:p>
                      <a:pPr algn="r" fontAlgn="b"/>
                      <a:r>
                        <a:rPr lang="en-IN" sz="1100" b="0" i="0" u="none" strike="noStrike">
                          <a:solidFill>
                            <a:srgbClr val="000000"/>
                          </a:solidFill>
                          <a:effectLst/>
                          <a:latin typeface="Calibri" panose="020F0502020204030204" pitchFamily="34" charset="0"/>
                        </a:rPr>
                        <a:t>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8338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6750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1509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0.37419</a:t>
                      </a:r>
                    </a:p>
                  </a:txBody>
                  <a:tcPr marL="7620" marR="7620" marT="7620" marB="0" anchor="b"/>
                </a:tc>
                <a:extLst>
                  <a:ext uri="{0D108BD9-81ED-4DB2-BD59-A6C34878D82A}">
                    <a16:rowId xmlns:a16="http://schemas.microsoft.com/office/drawing/2014/main" val="2271842373"/>
                  </a:ext>
                </a:extLst>
              </a:tr>
              <a:tr h="370840">
                <a:tc>
                  <a:txBody>
                    <a:bodyPr/>
                    <a:lstStyle/>
                    <a:p>
                      <a:pPr algn="r" fontAlgn="b"/>
                      <a:r>
                        <a:rPr lang="en-IN" sz="1100" b="0" i="0" u="none" strike="noStrike">
                          <a:solidFill>
                            <a:srgbClr val="000000"/>
                          </a:solidFill>
                          <a:effectLst/>
                          <a:latin typeface="Calibri" panose="020F0502020204030204" pitchFamily="34" charset="0"/>
                        </a:rPr>
                        <a:t>0.2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8149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6569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1515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0.353418</a:t>
                      </a:r>
                    </a:p>
                  </a:txBody>
                  <a:tcPr marL="7620" marR="7620" marT="7620" marB="0" anchor="b"/>
                </a:tc>
                <a:extLst>
                  <a:ext uri="{0D108BD9-81ED-4DB2-BD59-A6C34878D82A}">
                    <a16:rowId xmlns:a16="http://schemas.microsoft.com/office/drawing/2014/main" val="3042173648"/>
                  </a:ext>
                </a:extLst>
              </a:tr>
              <a:tr h="370840">
                <a:tc>
                  <a:txBody>
                    <a:bodyPr/>
                    <a:lstStyle/>
                    <a:p>
                      <a:pPr algn="r" fontAlgn="b"/>
                      <a:r>
                        <a:rPr lang="en-IN" sz="1100" b="0" i="0" u="none" strike="noStrike" dirty="0">
                          <a:solidFill>
                            <a:srgbClr val="00B0F0"/>
                          </a:solidFill>
                          <a:effectLst/>
                          <a:latin typeface="Calibri" panose="020F0502020204030204" pitchFamily="34" charset="0"/>
                        </a:rPr>
                        <a:t>0.3</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5801</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3073</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2725</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0.041372</a:t>
                      </a:r>
                    </a:p>
                  </a:txBody>
                  <a:tcPr marL="7620" marR="7620" marT="7620" marB="0" anchor="b"/>
                </a:tc>
                <a:extLst>
                  <a:ext uri="{0D108BD9-81ED-4DB2-BD59-A6C34878D82A}">
                    <a16:rowId xmlns:a16="http://schemas.microsoft.com/office/drawing/2014/main" val="909759644"/>
                  </a:ext>
                </a:extLst>
              </a:tr>
              <a:tr h="370840">
                <a:tc>
                  <a:txBody>
                    <a:bodyPr/>
                    <a:lstStyle/>
                    <a:p>
                      <a:pPr algn="r" fontAlgn="b"/>
                      <a:r>
                        <a:rPr lang="en-IN" sz="1100" b="0" i="0" u="none" strike="noStrike">
                          <a:solidFill>
                            <a:srgbClr val="00B0F0"/>
                          </a:solidFill>
                          <a:effectLst/>
                          <a:latin typeface="Calibri" panose="020F0502020204030204" pitchFamily="34" charset="0"/>
                        </a:rPr>
                        <a:t>0.4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7756</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1711</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5945</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0.371325</a:t>
                      </a:r>
                    </a:p>
                  </a:txBody>
                  <a:tcPr marL="7620" marR="7620" marT="7620" marB="0" anchor="b"/>
                </a:tc>
                <a:extLst>
                  <a:ext uri="{0D108BD9-81ED-4DB2-BD59-A6C34878D82A}">
                    <a16:rowId xmlns:a16="http://schemas.microsoft.com/office/drawing/2014/main" val="104244507"/>
                  </a:ext>
                </a:extLst>
              </a:tr>
              <a:tr h="370840">
                <a:tc>
                  <a:txBody>
                    <a:bodyPr/>
                    <a:lstStyle/>
                    <a:p>
                      <a:pPr algn="r" fontAlgn="b"/>
                      <a:r>
                        <a:rPr lang="en-IN" sz="1100" b="0" i="0" u="none" strike="noStrike">
                          <a:solidFill>
                            <a:srgbClr val="000000"/>
                          </a:solidFill>
                          <a:effectLst/>
                          <a:latin typeface="Calibri" panose="020F0502020204030204" pitchFamily="34" charset="0"/>
                        </a:rPr>
                        <a:t>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12200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1101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10946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0.62623</a:t>
                      </a:r>
                    </a:p>
                  </a:txBody>
                  <a:tcPr marL="7620" marR="7620" marT="7620" marB="0" anchor="b"/>
                </a:tc>
                <a:extLst>
                  <a:ext uri="{0D108BD9-81ED-4DB2-BD59-A6C34878D82A}">
                    <a16:rowId xmlns:a16="http://schemas.microsoft.com/office/drawing/2014/main" val="2728747518"/>
                  </a:ext>
                </a:extLst>
              </a:tr>
              <a:tr h="370840">
                <a:tc>
                  <a:txBody>
                    <a:bodyPr/>
                    <a:lstStyle/>
                    <a:p>
                      <a:pPr algn="r" fontAlgn="b"/>
                      <a:r>
                        <a:rPr lang="en-IN" sz="1100" b="0" i="0" u="none" strike="noStrike">
                          <a:solidFill>
                            <a:srgbClr val="000000"/>
                          </a:solidFill>
                          <a:effectLst/>
                          <a:latin typeface="Calibri" panose="020F0502020204030204" pitchFamily="34" charset="0"/>
                        </a:rPr>
                        <a:t>0.6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12584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12354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0.610299</a:t>
                      </a:r>
                    </a:p>
                  </a:txBody>
                  <a:tcPr marL="7620" marR="7620" marT="7620" marB="0" anchor="b"/>
                </a:tc>
                <a:extLst>
                  <a:ext uri="{0D108BD9-81ED-4DB2-BD59-A6C34878D82A}">
                    <a16:rowId xmlns:a16="http://schemas.microsoft.com/office/drawing/2014/main" val="1313802094"/>
                  </a:ext>
                </a:extLst>
              </a:tr>
            </a:tbl>
          </a:graphicData>
        </a:graphic>
      </p:graphicFrame>
      <p:sp>
        <p:nvSpPr>
          <p:cNvPr id="5" name="Oval 4">
            <a:extLst>
              <a:ext uri="{FF2B5EF4-FFF2-40B4-BE49-F238E27FC236}">
                <a16:creationId xmlns:a16="http://schemas.microsoft.com/office/drawing/2014/main" id="{F319E7A1-AAB7-4782-97C7-406ABD6F6AFD}"/>
              </a:ext>
            </a:extLst>
          </p:cNvPr>
          <p:cNvSpPr/>
          <p:nvPr/>
        </p:nvSpPr>
        <p:spPr>
          <a:xfrm>
            <a:off x="8682361" y="1339581"/>
            <a:ext cx="221942" cy="27471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Oval 5">
            <a:extLst>
              <a:ext uri="{FF2B5EF4-FFF2-40B4-BE49-F238E27FC236}">
                <a16:creationId xmlns:a16="http://schemas.microsoft.com/office/drawing/2014/main" id="{E0A0DC13-EF49-402C-BC5E-D8E64869C720}"/>
              </a:ext>
            </a:extLst>
          </p:cNvPr>
          <p:cNvSpPr/>
          <p:nvPr/>
        </p:nvSpPr>
        <p:spPr>
          <a:xfrm>
            <a:off x="5113538" y="257452"/>
            <a:ext cx="284085" cy="280181"/>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
        <p:nvSpPr>
          <p:cNvPr id="7" name="Oval 6">
            <a:extLst>
              <a:ext uri="{FF2B5EF4-FFF2-40B4-BE49-F238E27FC236}">
                <a16:creationId xmlns:a16="http://schemas.microsoft.com/office/drawing/2014/main" id="{7E4D62E5-CC80-44F2-B7BB-4CE73C4A9AA1}"/>
              </a:ext>
            </a:extLst>
          </p:cNvPr>
          <p:cNvSpPr/>
          <p:nvPr/>
        </p:nvSpPr>
        <p:spPr>
          <a:xfrm>
            <a:off x="11494785" y="257452"/>
            <a:ext cx="284085" cy="280181"/>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
        <p:nvSpPr>
          <p:cNvPr id="8" name="Oval 7">
            <a:extLst>
              <a:ext uri="{FF2B5EF4-FFF2-40B4-BE49-F238E27FC236}">
                <a16:creationId xmlns:a16="http://schemas.microsoft.com/office/drawing/2014/main" id="{6EF920CF-155F-44E2-A4B7-9C5EC7484BCB}"/>
              </a:ext>
            </a:extLst>
          </p:cNvPr>
          <p:cNvSpPr/>
          <p:nvPr/>
        </p:nvSpPr>
        <p:spPr>
          <a:xfrm>
            <a:off x="11494784" y="2429933"/>
            <a:ext cx="284085" cy="280181"/>
          </a:xfrm>
          <a:prstGeom prst="ellipse">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Tree>
    <p:extLst>
      <p:ext uri="{BB962C8B-B14F-4D97-AF65-F5344CB8AC3E}">
        <p14:creationId xmlns:p14="http://schemas.microsoft.com/office/powerpoint/2010/main" val="29235836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8A4854CC-DBD5-4B52-8AD2-4BCD4BE7DEA6}"/>
              </a:ext>
            </a:extLst>
          </p:cNvPr>
          <p:cNvGraphicFramePr>
            <a:graphicFrameLocks noGrp="1"/>
          </p:cNvGraphicFramePr>
          <p:nvPr>
            <p:ph idx="1"/>
            <p:extLst>
              <p:ext uri="{D42A27DB-BD31-4B8C-83A1-F6EECF244321}">
                <p14:modId xmlns:p14="http://schemas.microsoft.com/office/powerpoint/2010/main" val="2394036867"/>
              </p:ext>
            </p:extLst>
          </p:nvPr>
        </p:nvGraphicFramePr>
        <p:xfrm>
          <a:off x="677863" y="2160588"/>
          <a:ext cx="8596312" cy="4450080"/>
        </p:xfrm>
        <a:graphic>
          <a:graphicData uri="http://schemas.openxmlformats.org/drawingml/2006/table">
            <a:tbl>
              <a:tblPr firstRow="1" bandRow="1">
                <a:tableStyleId>{5C22544A-7EE6-4342-B048-85BDC9FD1C3A}</a:tableStyleId>
              </a:tblPr>
              <a:tblGrid>
                <a:gridCol w="1074539">
                  <a:extLst>
                    <a:ext uri="{9D8B030D-6E8A-4147-A177-3AD203B41FA5}">
                      <a16:colId xmlns:a16="http://schemas.microsoft.com/office/drawing/2014/main" val="569271695"/>
                    </a:ext>
                  </a:extLst>
                </a:gridCol>
                <a:gridCol w="1074539">
                  <a:extLst>
                    <a:ext uri="{9D8B030D-6E8A-4147-A177-3AD203B41FA5}">
                      <a16:colId xmlns:a16="http://schemas.microsoft.com/office/drawing/2014/main" val="3121624684"/>
                    </a:ext>
                  </a:extLst>
                </a:gridCol>
                <a:gridCol w="1074539">
                  <a:extLst>
                    <a:ext uri="{9D8B030D-6E8A-4147-A177-3AD203B41FA5}">
                      <a16:colId xmlns:a16="http://schemas.microsoft.com/office/drawing/2014/main" val="3537373389"/>
                    </a:ext>
                  </a:extLst>
                </a:gridCol>
                <a:gridCol w="1074539">
                  <a:extLst>
                    <a:ext uri="{9D8B030D-6E8A-4147-A177-3AD203B41FA5}">
                      <a16:colId xmlns:a16="http://schemas.microsoft.com/office/drawing/2014/main" val="3692075154"/>
                    </a:ext>
                  </a:extLst>
                </a:gridCol>
                <a:gridCol w="1074539">
                  <a:extLst>
                    <a:ext uri="{9D8B030D-6E8A-4147-A177-3AD203B41FA5}">
                      <a16:colId xmlns:a16="http://schemas.microsoft.com/office/drawing/2014/main" val="1231223025"/>
                    </a:ext>
                  </a:extLst>
                </a:gridCol>
                <a:gridCol w="1074539">
                  <a:extLst>
                    <a:ext uri="{9D8B030D-6E8A-4147-A177-3AD203B41FA5}">
                      <a16:colId xmlns:a16="http://schemas.microsoft.com/office/drawing/2014/main" val="3143015918"/>
                    </a:ext>
                  </a:extLst>
                </a:gridCol>
                <a:gridCol w="1074539">
                  <a:extLst>
                    <a:ext uri="{9D8B030D-6E8A-4147-A177-3AD203B41FA5}">
                      <a16:colId xmlns:a16="http://schemas.microsoft.com/office/drawing/2014/main" val="1808633477"/>
                    </a:ext>
                  </a:extLst>
                </a:gridCol>
                <a:gridCol w="1074539">
                  <a:extLst>
                    <a:ext uri="{9D8B030D-6E8A-4147-A177-3AD203B41FA5}">
                      <a16:colId xmlns:a16="http://schemas.microsoft.com/office/drawing/2014/main" val="1398367690"/>
                    </a:ext>
                  </a:extLst>
                </a:gridCol>
              </a:tblGrid>
              <a:tr h="370840">
                <a:tc>
                  <a:txBody>
                    <a:bodyPr/>
                    <a:lstStyle/>
                    <a:p>
                      <a:pPr algn="l" fontAlgn="b"/>
                      <a:r>
                        <a:rPr lang="en-IN" sz="1100" b="0" i="0" u="none" strike="noStrike">
                          <a:solidFill>
                            <a:srgbClr val="000000"/>
                          </a:solidFill>
                          <a:effectLst/>
                          <a:latin typeface="Calibri" panose="020F0502020204030204" pitchFamily="34" charset="0"/>
                        </a:rPr>
                        <a:t>Threshold</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321" marR="7321" marT="7620" marB="0" anchor="b"/>
                </a:tc>
                <a:extLst>
                  <a:ext uri="{0D108BD9-81ED-4DB2-BD59-A6C34878D82A}">
                    <a16:rowId xmlns:a16="http://schemas.microsoft.com/office/drawing/2014/main" val="2894547541"/>
                  </a:ext>
                </a:extLst>
              </a:tr>
              <a:tr h="370840">
                <a:tc>
                  <a:txBody>
                    <a:bodyPr/>
                    <a:lstStyle/>
                    <a:p>
                      <a:pPr algn="r" fontAlgn="b"/>
                      <a:r>
                        <a:rPr lang="en-IN" sz="1100" b="0" i="0" u="none" strike="noStrike" dirty="0">
                          <a:solidFill>
                            <a:srgbClr val="000000"/>
                          </a:solidFill>
                          <a:effectLst/>
                          <a:latin typeface="Calibri" panose="020F0502020204030204" pitchFamily="34" charset="0"/>
                        </a:rPr>
                        <a:t>0.3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5801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3073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2725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0.041372</a:t>
                      </a:r>
                    </a:p>
                  </a:txBody>
                  <a:tcPr marL="7321" marR="7321" marT="7620" marB="0" anchor="b"/>
                </a:tc>
                <a:extLst>
                  <a:ext uri="{0D108BD9-81ED-4DB2-BD59-A6C34878D82A}">
                    <a16:rowId xmlns:a16="http://schemas.microsoft.com/office/drawing/2014/main" val="2306139902"/>
                  </a:ext>
                </a:extLst>
              </a:tr>
              <a:tr h="370840">
                <a:tc>
                  <a:txBody>
                    <a:bodyPr/>
                    <a:lstStyle/>
                    <a:p>
                      <a:pPr algn="r" fontAlgn="b"/>
                      <a:r>
                        <a:rPr lang="en-IN" sz="1000" dirty="0"/>
                        <a:t>0.31</a:t>
                      </a:r>
                    </a:p>
                  </a:txBody>
                  <a:tcPr marL="7321" marR="7321" marT="7620" marB="0" anchor="b"/>
                </a:tc>
                <a:tc>
                  <a:txBody>
                    <a:bodyPr/>
                    <a:lstStyle/>
                    <a:p>
                      <a:pPr algn="r" fontAlgn="b"/>
                      <a:r>
                        <a:rPr lang="en-IN" sz="1000" dirty="0"/>
                        <a:t>4648</a:t>
                      </a:r>
                    </a:p>
                  </a:txBody>
                  <a:tcPr marL="7321" marR="7321" marT="7620" marB="0" anchor="b"/>
                </a:tc>
                <a:tc>
                  <a:txBody>
                    <a:bodyPr/>
                    <a:lstStyle/>
                    <a:p>
                      <a:pPr algn="r" fontAlgn="b"/>
                      <a:r>
                        <a:rPr lang="en-IN" sz="1000" dirty="0"/>
                        <a:t>2692</a:t>
                      </a:r>
                    </a:p>
                  </a:txBody>
                  <a:tcPr marL="7321" marR="7321" marT="7620" marB="0" anchor="b"/>
                </a:tc>
                <a:tc>
                  <a:txBody>
                    <a:bodyPr/>
                    <a:lstStyle/>
                    <a:p>
                      <a:pPr algn="r" fontAlgn="b"/>
                      <a:r>
                        <a:rPr lang="en-IN" sz="1000" dirty="0"/>
                        <a:t>1956</a:t>
                      </a:r>
                    </a:p>
                  </a:txBody>
                  <a:tcPr marL="7321" marR="7321" marT="7620" marB="0" anchor="b"/>
                </a:tc>
                <a:tc>
                  <a:txBody>
                    <a:bodyPr/>
                    <a:lstStyle/>
                    <a:p>
                      <a:pPr algn="r" fontAlgn="b"/>
                      <a:r>
                        <a:rPr lang="en-IN" sz="1000" dirty="0"/>
                        <a:t>2</a:t>
                      </a:r>
                    </a:p>
                  </a:txBody>
                  <a:tcPr marL="7321" marR="7321" marT="7620" marB="0" anchor="b"/>
                </a:tc>
                <a:tc>
                  <a:txBody>
                    <a:bodyPr/>
                    <a:lstStyle/>
                    <a:p>
                      <a:pPr algn="r" fontAlgn="b"/>
                      <a:r>
                        <a:rPr lang="en-IN" sz="1000" dirty="0"/>
                        <a:t>2</a:t>
                      </a:r>
                    </a:p>
                  </a:txBody>
                  <a:tcPr marL="7321" marR="7321" marT="7620" marB="0" anchor="b"/>
                </a:tc>
                <a:tc>
                  <a:txBody>
                    <a:bodyPr/>
                    <a:lstStyle/>
                    <a:p>
                      <a:pPr algn="r" fontAlgn="b"/>
                      <a:r>
                        <a:rPr lang="en-IN" sz="1000" dirty="0"/>
                        <a:t>2</a:t>
                      </a:r>
                    </a:p>
                  </a:txBody>
                  <a:tcPr marL="7321" marR="7321" marT="7620" marB="0" anchor="b"/>
                </a:tc>
                <a:tc>
                  <a:txBody>
                    <a:bodyPr/>
                    <a:lstStyle/>
                    <a:p>
                      <a:pPr algn="r" fontAlgn="b"/>
                      <a:r>
                        <a:rPr lang="en-IN" sz="1000" dirty="0"/>
                        <a:t>0.051635</a:t>
                      </a:r>
                    </a:p>
                  </a:txBody>
                  <a:tcPr marL="7321" marR="7321" marT="7620" marB="0" anchor="b"/>
                </a:tc>
                <a:extLst>
                  <a:ext uri="{0D108BD9-81ED-4DB2-BD59-A6C34878D82A}">
                    <a16:rowId xmlns:a16="http://schemas.microsoft.com/office/drawing/2014/main" val="397469346"/>
                  </a:ext>
                </a:extLst>
              </a:tr>
              <a:tr h="370840">
                <a:tc>
                  <a:txBody>
                    <a:bodyPr/>
                    <a:lstStyle/>
                    <a:p>
                      <a:pPr algn="r" fontAlgn="b"/>
                      <a:r>
                        <a:rPr lang="en-IN" sz="1100" b="0" i="0" u="none" strike="noStrike">
                          <a:solidFill>
                            <a:srgbClr val="000000"/>
                          </a:solidFill>
                          <a:effectLst/>
                          <a:latin typeface="Calibri" panose="020F0502020204030204" pitchFamily="34" charset="0"/>
                        </a:rPr>
                        <a:t>0.32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5237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2067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3167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0.045828</a:t>
                      </a:r>
                    </a:p>
                  </a:txBody>
                  <a:tcPr marL="7321" marR="7321" marT="7620" marB="0" anchor="b"/>
                </a:tc>
                <a:extLst>
                  <a:ext uri="{0D108BD9-81ED-4DB2-BD59-A6C34878D82A}">
                    <a16:rowId xmlns:a16="http://schemas.microsoft.com/office/drawing/2014/main" val="4189999118"/>
                  </a:ext>
                </a:extLst>
              </a:tr>
              <a:tr h="370840">
                <a:tc>
                  <a:txBody>
                    <a:bodyPr/>
                    <a:lstStyle/>
                    <a:p>
                      <a:pPr algn="r" fontAlgn="b"/>
                      <a:r>
                        <a:rPr lang="en-IN" sz="1100" b="0" i="0" u="none" strike="noStrike">
                          <a:solidFill>
                            <a:srgbClr val="000000"/>
                          </a:solidFill>
                          <a:effectLst/>
                          <a:latin typeface="Calibri" panose="020F0502020204030204" pitchFamily="34" charset="0"/>
                        </a:rPr>
                        <a:t>0.33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4881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1713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3166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0.04917</a:t>
                      </a:r>
                    </a:p>
                  </a:txBody>
                  <a:tcPr marL="7321" marR="7321" marT="7620" marB="0" anchor="b"/>
                </a:tc>
                <a:extLst>
                  <a:ext uri="{0D108BD9-81ED-4DB2-BD59-A6C34878D82A}">
                    <a16:rowId xmlns:a16="http://schemas.microsoft.com/office/drawing/2014/main" val="1558875022"/>
                  </a:ext>
                </a:extLst>
              </a:tr>
              <a:tr h="370840">
                <a:tc>
                  <a:txBody>
                    <a:bodyPr/>
                    <a:lstStyle/>
                    <a:p>
                      <a:pPr algn="r" fontAlgn="b"/>
                      <a:r>
                        <a:rPr lang="en-IN" sz="1100" b="0" i="0" u="none" strike="noStrike">
                          <a:solidFill>
                            <a:srgbClr val="000000"/>
                          </a:solidFill>
                          <a:effectLst/>
                          <a:latin typeface="Calibri" panose="020F0502020204030204" pitchFamily="34" charset="0"/>
                        </a:rPr>
                        <a:t>0.34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5294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1684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3607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0.045334</a:t>
                      </a:r>
                    </a:p>
                  </a:txBody>
                  <a:tcPr marL="7321" marR="7321" marT="7620" marB="0" anchor="b"/>
                </a:tc>
                <a:extLst>
                  <a:ext uri="{0D108BD9-81ED-4DB2-BD59-A6C34878D82A}">
                    <a16:rowId xmlns:a16="http://schemas.microsoft.com/office/drawing/2014/main" val="4111792051"/>
                  </a:ext>
                </a:extLst>
              </a:tr>
              <a:tr h="370840">
                <a:tc>
                  <a:txBody>
                    <a:bodyPr/>
                    <a:lstStyle/>
                    <a:p>
                      <a:pPr algn="r" fontAlgn="b"/>
                      <a:r>
                        <a:rPr lang="en-IN" sz="1100" b="0" i="0" u="none" strike="noStrike">
                          <a:solidFill>
                            <a:srgbClr val="000000"/>
                          </a:solidFill>
                          <a:effectLst/>
                          <a:latin typeface="Calibri" panose="020F0502020204030204" pitchFamily="34" charset="0"/>
                        </a:rPr>
                        <a:t>0.35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5175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1577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3594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0.046377</a:t>
                      </a:r>
                    </a:p>
                  </a:txBody>
                  <a:tcPr marL="7321" marR="7321" marT="7620" marB="0" anchor="b"/>
                </a:tc>
                <a:extLst>
                  <a:ext uri="{0D108BD9-81ED-4DB2-BD59-A6C34878D82A}">
                    <a16:rowId xmlns:a16="http://schemas.microsoft.com/office/drawing/2014/main" val="4252769975"/>
                  </a:ext>
                </a:extLst>
              </a:tr>
              <a:tr h="370840">
                <a:tc>
                  <a:txBody>
                    <a:bodyPr/>
                    <a:lstStyle/>
                    <a:p>
                      <a:pPr algn="r" fontAlgn="b"/>
                      <a:r>
                        <a:rPr lang="en-IN" sz="1100" b="0" i="0" u="none" strike="noStrike">
                          <a:solidFill>
                            <a:srgbClr val="000000"/>
                          </a:solidFill>
                          <a:effectLst/>
                          <a:latin typeface="Calibri" panose="020F0502020204030204" pitchFamily="34" charset="0"/>
                        </a:rPr>
                        <a:t>0.36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5632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1595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4033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0.042614</a:t>
                      </a:r>
                    </a:p>
                  </a:txBody>
                  <a:tcPr marL="7321" marR="7321" marT="7620" marB="0" anchor="b"/>
                </a:tc>
                <a:extLst>
                  <a:ext uri="{0D108BD9-81ED-4DB2-BD59-A6C34878D82A}">
                    <a16:rowId xmlns:a16="http://schemas.microsoft.com/office/drawing/2014/main" val="2460255584"/>
                  </a:ext>
                </a:extLst>
              </a:tr>
              <a:tr h="370840">
                <a:tc>
                  <a:txBody>
                    <a:bodyPr/>
                    <a:lstStyle/>
                    <a:p>
                      <a:pPr algn="r" fontAlgn="b"/>
                      <a:r>
                        <a:rPr lang="en-IN" sz="1100" b="0" i="0" u="none" strike="noStrike">
                          <a:solidFill>
                            <a:srgbClr val="000000"/>
                          </a:solidFill>
                          <a:effectLst/>
                          <a:latin typeface="Calibri" panose="020F0502020204030204" pitchFamily="34" charset="0"/>
                        </a:rPr>
                        <a:t>0.37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7246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2374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4783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0.3809</a:t>
                      </a:r>
                    </a:p>
                  </a:txBody>
                  <a:tcPr marL="7321" marR="7321" marT="7620" marB="0" anchor="b"/>
                </a:tc>
                <a:extLst>
                  <a:ext uri="{0D108BD9-81ED-4DB2-BD59-A6C34878D82A}">
                    <a16:rowId xmlns:a16="http://schemas.microsoft.com/office/drawing/2014/main" val="1842790787"/>
                  </a:ext>
                </a:extLst>
              </a:tr>
              <a:tr h="370840">
                <a:tc>
                  <a:txBody>
                    <a:bodyPr/>
                    <a:lstStyle/>
                    <a:p>
                      <a:pPr algn="r" fontAlgn="b"/>
                      <a:r>
                        <a:rPr lang="en-IN" sz="1100" b="0" i="0" u="none" strike="noStrike" dirty="0">
                          <a:solidFill>
                            <a:srgbClr val="00B0F0"/>
                          </a:solidFill>
                          <a:effectLst/>
                          <a:latin typeface="Calibri" panose="020F0502020204030204" pitchFamily="34" charset="0"/>
                        </a:rPr>
                        <a:t>0.38</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7924</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2361</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5467</a:t>
                      </a:r>
                    </a:p>
                  </a:txBody>
                  <a:tcPr marL="7321" marR="7321" marT="7620" marB="0" anchor="b"/>
                </a:tc>
                <a:tc>
                  <a:txBody>
                    <a:bodyPr/>
                    <a:lstStyle/>
                    <a:p>
                      <a:pPr algn="r" fontAlgn="b"/>
                      <a:r>
                        <a:rPr lang="en-IN" sz="1100" b="0" i="0" u="none" strike="noStrike">
                          <a:solidFill>
                            <a:srgbClr val="00B0F0"/>
                          </a:solidFill>
                          <a:effectLst/>
                          <a:latin typeface="Calibri" panose="020F0502020204030204" pitchFamily="34" charset="0"/>
                        </a:rPr>
                        <a:t>26</a:t>
                      </a:r>
                    </a:p>
                  </a:txBody>
                  <a:tcPr marL="7321" marR="7321" marT="7620" marB="0" anchor="b"/>
                </a:tc>
                <a:tc>
                  <a:txBody>
                    <a:bodyPr/>
                    <a:lstStyle/>
                    <a:p>
                      <a:pPr algn="r" fontAlgn="b"/>
                      <a:r>
                        <a:rPr lang="en-IN" sz="1100" b="0" i="0" u="none" strike="noStrike">
                          <a:solidFill>
                            <a:srgbClr val="00B0F0"/>
                          </a:solidFill>
                          <a:effectLst/>
                          <a:latin typeface="Calibri" panose="020F0502020204030204" pitchFamily="34" charset="0"/>
                        </a:rPr>
                        <a:t>26</a:t>
                      </a:r>
                    </a:p>
                  </a:txBody>
                  <a:tcPr marL="7321" marR="7321" marT="7620" marB="0" anchor="b"/>
                </a:tc>
                <a:tc>
                  <a:txBody>
                    <a:bodyPr/>
                    <a:lstStyle/>
                    <a:p>
                      <a:pPr algn="r" fontAlgn="b"/>
                      <a:r>
                        <a:rPr lang="en-IN" sz="1100" b="0" i="0" u="none" strike="noStrike">
                          <a:solidFill>
                            <a:srgbClr val="00B0F0"/>
                          </a:solidFill>
                          <a:effectLst/>
                          <a:latin typeface="Calibri" panose="020F0502020204030204" pitchFamily="34" charset="0"/>
                        </a:rPr>
                        <a:t>26</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0.393741</a:t>
                      </a:r>
                    </a:p>
                  </a:txBody>
                  <a:tcPr marL="7321" marR="7321" marT="7620" marB="0" anchor="b"/>
                </a:tc>
                <a:extLst>
                  <a:ext uri="{0D108BD9-81ED-4DB2-BD59-A6C34878D82A}">
                    <a16:rowId xmlns:a16="http://schemas.microsoft.com/office/drawing/2014/main" val="3439741652"/>
                  </a:ext>
                </a:extLst>
              </a:tr>
              <a:tr h="370840">
                <a:tc>
                  <a:txBody>
                    <a:bodyPr/>
                    <a:lstStyle/>
                    <a:p>
                      <a:pPr algn="r" fontAlgn="b"/>
                      <a:r>
                        <a:rPr lang="en-IN" sz="1100" b="0" i="0" u="none" strike="noStrike" dirty="0">
                          <a:solidFill>
                            <a:srgbClr val="000000"/>
                          </a:solidFill>
                          <a:effectLst/>
                          <a:latin typeface="Calibri" panose="020F0502020204030204" pitchFamily="34" charset="0"/>
                        </a:rPr>
                        <a:t>0.39</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7818</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1900</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5820</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22</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26</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22</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0.358148</a:t>
                      </a:r>
                    </a:p>
                  </a:txBody>
                  <a:tcPr marL="7321" marR="7321" marT="7620" marB="0" anchor="b"/>
                </a:tc>
                <a:extLst>
                  <a:ext uri="{0D108BD9-81ED-4DB2-BD59-A6C34878D82A}">
                    <a16:rowId xmlns:a16="http://schemas.microsoft.com/office/drawing/2014/main" val="1596575412"/>
                  </a:ext>
                </a:extLst>
              </a:tr>
              <a:tr h="370840">
                <a:tc>
                  <a:txBody>
                    <a:bodyPr/>
                    <a:lstStyle/>
                    <a:p>
                      <a:pPr algn="r" fontAlgn="b"/>
                      <a:r>
                        <a:rPr lang="en-IN" sz="1100" b="0" i="0" u="none" strike="noStrike" dirty="0">
                          <a:solidFill>
                            <a:srgbClr val="000000"/>
                          </a:solidFill>
                          <a:effectLst/>
                          <a:latin typeface="Calibri" panose="020F0502020204030204" pitchFamily="34" charset="0"/>
                        </a:rPr>
                        <a:t>0.4</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7756</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1711</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5945</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24</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24</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24</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0.371325</a:t>
                      </a:r>
                    </a:p>
                  </a:txBody>
                  <a:tcPr marL="7321" marR="7321" marT="7620" marB="0" anchor="b"/>
                </a:tc>
                <a:extLst>
                  <a:ext uri="{0D108BD9-81ED-4DB2-BD59-A6C34878D82A}">
                    <a16:rowId xmlns:a16="http://schemas.microsoft.com/office/drawing/2014/main" val="147028978"/>
                  </a:ext>
                </a:extLst>
              </a:tr>
            </a:tbl>
          </a:graphicData>
        </a:graphic>
      </p:graphicFrame>
      <p:sp>
        <p:nvSpPr>
          <p:cNvPr id="5" name="Title 1">
            <a:extLst>
              <a:ext uri="{FF2B5EF4-FFF2-40B4-BE49-F238E27FC236}">
                <a16:creationId xmlns:a16="http://schemas.microsoft.com/office/drawing/2014/main" id="{DFC09177-FC20-4989-8E1C-7C37CB854926}"/>
              </a:ext>
            </a:extLst>
          </p:cNvPr>
          <p:cNvSpPr txBox="1">
            <a:spLocks/>
          </p:cNvSpPr>
          <p:nvPr/>
        </p:nvSpPr>
        <p:spPr>
          <a:xfrm>
            <a:off x="798511" y="605118"/>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a:t>40 Nodes</a:t>
            </a:r>
            <a:endParaRPr lang="en-IN" dirty="0"/>
          </a:p>
        </p:txBody>
      </p:sp>
    </p:spTree>
    <p:extLst>
      <p:ext uri="{BB962C8B-B14F-4D97-AF65-F5344CB8AC3E}">
        <p14:creationId xmlns:p14="http://schemas.microsoft.com/office/powerpoint/2010/main" val="27763358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D8C92-4F0C-4DDD-A178-78547BF313A2}"/>
              </a:ext>
            </a:extLst>
          </p:cNvPr>
          <p:cNvSpPr>
            <a:spLocks noGrp="1"/>
          </p:cNvSpPr>
          <p:nvPr>
            <p:ph type="title"/>
          </p:nvPr>
        </p:nvSpPr>
        <p:spPr/>
        <p:txBody>
          <a:bodyPr/>
          <a:lstStyle/>
          <a:p>
            <a:r>
              <a:rPr lang="en-IN" dirty="0"/>
              <a:t>80 Nodes</a:t>
            </a:r>
          </a:p>
        </p:txBody>
      </p:sp>
      <p:graphicFrame>
        <p:nvGraphicFramePr>
          <p:cNvPr id="4" name="Content Placeholder 3">
            <a:extLst>
              <a:ext uri="{FF2B5EF4-FFF2-40B4-BE49-F238E27FC236}">
                <a16:creationId xmlns:a16="http://schemas.microsoft.com/office/drawing/2014/main" id="{1B0DAA83-A730-4C85-83D6-8FF07DAEF034}"/>
              </a:ext>
            </a:extLst>
          </p:cNvPr>
          <p:cNvGraphicFramePr>
            <a:graphicFrameLocks noGrp="1"/>
          </p:cNvGraphicFramePr>
          <p:nvPr>
            <p:ph idx="1"/>
            <p:extLst>
              <p:ext uri="{D42A27DB-BD31-4B8C-83A1-F6EECF244321}">
                <p14:modId xmlns:p14="http://schemas.microsoft.com/office/powerpoint/2010/main" val="2365044629"/>
              </p:ext>
            </p:extLst>
          </p:nvPr>
        </p:nvGraphicFramePr>
        <p:xfrm>
          <a:off x="417717" y="1824072"/>
          <a:ext cx="6876856" cy="2906536"/>
        </p:xfrm>
        <a:graphic>
          <a:graphicData uri="http://schemas.openxmlformats.org/drawingml/2006/table">
            <a:tbl>
              <a:tblPr firstRow="1" bandRow="1">
                <a:tableStyleId>{5C22544A-7EE6-4342-B048-85BDC9FD1C3A}</a:tableStyleId>
              </a:tblPr>
              <a:tblGrid>
                <a:gridCol w="859607">
                  <a:extLst>
                    <a:ext uri="{9D8B030D-6E8A-4147-A177-3AD203B41FA5}">
                      <a16:colId xmlns:a16="http://schemas.microsoft.com/office/drawing/2014/main" val="67812950"/>
                    </a:ext>
                  </a:extLst>
                </a:gridCol>
                <a:gridCol w="859607">
                  <a:extLst>
                    <a:ext uri="{9D8B030D-6E8A-4147-A177-3AD203B41FA5}">
                      <a16:colId xmlns:a16="http://schemas.microsoft.com/office/drawing/2014/main" val="978168577"/>
                    </a:ext>
                  </a:extLst>
                </a:gridCol>
                <a:gridCol w="859607">
                  <a:extLst>
                    <a:ext uri="{9D8B030D-6E8A-4147-A177-3AD203B41FA5}">
                      <a16:colId xmlns:a16="http://schemas.microsoft.com/office/drawing/2014/main" val="1185509172"/>
                    </a:ext>
                  </a:extLst>
                </a:gridCol>
                <a:gridCol w="859607">
                  <a:extLst>
                    <a:ext uri="{9D8B030D-6E8A-4147-A177-3AD203B41FA5}">
                      <a16:colId xmlns:a16="http://schemas.microsoft.com/office/drawing/2014/main" val="1100960842"/>
                    </a:ext>
                  </a:extLst>
                </a:gridCol>
                <a:gridCol w="859607">
                  <a:extLst>
                    <a:ext uri="{9D8B030D-6E8A-4147-A177-3AD203B41FA5}">
                      <a16:colId xmlns:a16="http://schemas.microsoft.com/office/drawing/2014/main" val="1338111696"/>
                    </a:ext>
                  </a:extLst>
                </a:gridCol>
                <a:gridCol w="859607">
                  <a:extLst>
                    <a:ext uri="{9D8B030D-6E8A-4147-A177-3AD203B41FA5}">
                      <a16:colId xmlns:a16="http://schemas.microsoft.com/office/drawing/2014/main" val="2130347450"/>
                    </a:ext>
                  </a:extLst>
                </a:gridCol>
                <a:gridCol w="859607">
                  <a:extLst>
                    <a:ext uri="{9D8B030D-6E8A-4147-A177-3AD203B41FA5}">
                      <a16:colId xmlns:a16="http://schemas.microsoft.com/office/drawing/2014/main" val="4111492062"/>
                    </a:ext>
                  </a:extLst>
                </a:gridCol>
                <a:gridCol w="859607">
                  <a:extLst>
                    <a:ext uri="{9D8B030D-6E8A-4147-A177-3AD203B41FA5}">
                      <a16:colId xmlns:a16="http://schemas.microsoft.com/office/drawing/2014/main" val="2681578268"/>
                    </a:ext>
                  </a:extLst>
                </a:gridCol>
              </a:tblGrid>
              <a:tr h="363317">
                <a:tc>
                  <a:txBody>
                    <a:bodyPr/>
                    <a:lstStyle/>
                    <a:p>
                      <a:pPr algn="l" fontAlgn="b"/>
                      <a:r>
                        <a:rPr lang="en-IN" sz="1100" b="0" i="0" u="none" strike="noStrike">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dirty="0">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1790890793"/>
                  </a:ext>
                </a:extLst>
              </a:tr>
              <a:tr h="363317">
                <a:tc>
                  <a:txBody>
                    <a:bodyPr/>
                    <a:lstStyle/>
                    <a:p>
                      <a:pPr algn="r" fontAlgn="b"/>
                      <a:r>
                        <a:rPr lang="en-IN" sz="1100" b="0" i="0" u="none" strike="noStrike">
                          <a:solidFill>
                            <a:srgbClr val="000000"/>
                          </a:solidFill>
                          <a:effectLst/>
                          <a:latin typeface="Calibri" panose="020F0502020204030204" pitchFamily="34" charset="0"/>
                        </a:rPr>
                        <a:t>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10705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8865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1788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0.470808</a:t>
                      </a:r>
                    </a:p>
                  </a:txBody>
                  <a:tcPr marL="7620" marR="7620" marT="7620" marB="0" anchor="b"/>
                </a:tc>
                <a:extLst>
                  <a:ext uri="{0D108BD9-81ED-4DB2-BD59-A6C34878D82A}">
                    <a16:rowId xmlns:a16="http://schemas.microsoft.com/office/drawing/2014/main" val="2439055049"/>
                  </a:ext>
                </a:extLst>
              </a:tr>
              <a:tr h="363317">
                <a:tc>
                  <a:txBody>
                    <a:bodyPr/>
                    <a:lstStyle/>
                    <a:p>
                      <a:pPr algn="r" fontAlgn="b"/>
                      <a:r>
                        <a:rPr lang="en-IN" sz="1100" b="0" i="0" u="none" strike="noStrike">
                          <a:solidFill>
                            <a:srgbClr val="000000"/>
                          </a:solidFill>
                          <a:effectLst/>
                          <a:latin typeface="Calibri" panose="020F0502020204030204" pitchFamily="34" charset="0"/>
                        </a:rPr>
                        <a:t>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10728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8900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1776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0.469799</a:t>
                      </a:r>
                    </a:p>
                  </a:txBody>
                  <a:tcPr marL="7620" marR="7620" marT="7620" marB="0" anchor="b"/>
                </a:tc>
                <a:extLst>
                  <a:ext uri="{0D108BD9-81ED-4DB2-BD59-A6C34878D82A}">
                    <a16:rowId xmlns:a16="http://schemas.microsoft.com/office/drawing/2014/main" val="2271842373"/>
                  </a:ext>
                </a:extLst>
              </a:tr>
              <a:tr h="363317">
                <a:tc>
                  <a:txBody>
                    <a:bodyPr/>
                    <a:lstStyle/>
                    <a:p>
                      <a:pPr algn="r" fontAlgn="b"/>
                      <a:r>
                        <a:rPr lang="en-IN" sz="1100" b="0" i="0" u="none" strike="noStrike">
                          <a:solidFill>
                            <a:srgbClr val="000000"/>
                          </a:solidFill>
                          <a:effectLst/>
                          <a:latin typeface="Calibri" panose="020F0502020204030204" pitchFamily="34" charset="0"/>
                        </a:rPr>
                        <a:t>0.2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10728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8820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1816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0.469799</a:t>
                      </a:r>
                    </a:p>
                  </a:txBody>
                  <a:tcPr marL="7620" marR="7620" marT="7620" marB="0" anchor="b"/>
                </a:tc>
                <a:extLst>
                  <a:ext uri="{0D108BD9-81ED-4DB2-BD59-A6C34878D82A}">
                    <a16:rowId xmlns:a16="http://schemas.microsoft.com/office/drawing/2014/main" val="3042173648"/>
                  </a:ext>
                </a:extLst>
              </a:tr>
              <a:tr h="363317">
                <a:tc>
                  <a:txBody>
                    <a:bodyPr/>
                    <a:lstStyle/>
                    <a:p>
                      <a:pPr algn="r" fontAlgn="b"/>
                      <a:r>
                        <a:rPr lang="en-IN" sz="1100" b="0" i="0" u="none" strike="noStrike" dirty="0">
                          <a:solidFill>
                            <a:srgbClr val="00B0F0"/>
                          </a:solidFill>
                          <a:effectLst/>
                          <a:latin typeface="Calibri" panose="020F0502020204030204" pitchFamily="34" charset="0"/>
                        </a:rPr>
                        <a:t>0.3</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6106</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3129</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2975</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0.078611</a:t>
                      </a:r>
                    </a:p>
                  </a:txBody>
                  <a:tcPr marL="7620" marR="7620" marT="7620" marB="0" anchor="b"/>
                </a:tc>
                <a:extLst>
                  <a:ext uri="{0D108BD9-81ED-4DB2-BD59-A6C34878D82A}">
                    <a16:rowId xmlns:a16="http://schemas.microsoft.com/office/drawing/2014/main" val="909759644"/>
                  </a:ext>
                </a:extLst>
              </a:tr>
              <a:tr h="363317">
                <a:tc>
                  <a:txBody>
                    <a:bodyPr/>
                    <a:lstStyle/>
                    <a:p>
                      <a:pPr algn="r" fontAlgn="b"/>
                      <a:r>
                        <a:rPr lang="en-IN" sz="1100" b="0" i="0" u="none" strike="noStrike">
                          <a:solidFill>
                            <a:srgbClr val="00B0F0"/>
                          </a:solidFill>
                          <a:effectLst/>
                          <a:latin typeface="Calibri" panose="020F0502020204030204" pitchFamily="34" charset="0"/>
                        </a:rPr>
                        <a:t>0.4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19324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3533</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15654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58</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57</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58</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0.716208</a:t>
                      </a:r>
                    </a:p>
                  </a:txBody>
                  <a:tcPr marL="7620" marR="7620" marT="7620" marB="0" anchor="b"/>
                </a:tc>
                <a:extLst>
                  <a:ext uri="{0D108BD9-81ED-4DB2-BD59-A6C34878D82A}">
                    <a16:rowId xmlns:a16="http://schemas.microsoft.com/office/drawing/2014/main" val="104244507"/>
                  </a:ext>
                </a:extLst>
              </a:tr>
              <a:tr h="363317">
                <a:tc>
                  <a:txBody>
                    <a:bodyPr/>
                    <a:lstStyle/>
                    <a:p>
                      <a:pPr algn="r" fontAlgn="b"/>
                      <a:r>
                        <a:rPr lang="en-IN" sz="1100" b="0" i="0" u="none" strike="noStrike">
                          <a:solidFill>
                            <a:srgbClr val="000000"/>
                          </a:solidFill>
                          <a:effectLst/>
                          <a:latin typeface="Calibri" panose="020F0502020204030204" pitchFamily="34" charset="0"/>
                        </a:rPr>
                        <a:t>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19844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18997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0.705503</a:t>
                      </a:r>
                    </a:p>
                  </a:txBody>
                  <a:tcPr marL="7620" marR="7620" marT="7620" marB="0" anchor="b"/>
                </a:tc>
                <a:extLst>
                  <a:ext uri="{0D108BD9-81ED-4DB2-BD59-A6C34878D82A}">
                    <a16:rowId xmlns:a16="http://schemas.microsoft.com/office/drawing/2014/main" val="2728747518"/>
                  </a:ext>
                </a:extLst>
              </a:tr>
              <a:tr h="363317">
                <a:tc>
                  <a:txBody>
                    <a:bodyPr/>
                    <a:lstStyle/>
                    <a:p>
                      <a:pPr algn="r" fontAlgn="b"/>
                      <a:r>
                        <a:rPr lang="en-IN" sz="1100" b="0" i="0" u="none" strike="noStrike">
                          <a:solidFill>
                            <a:srgbClr val="000000"/>
                          </a:solidFill>
                          <a:effectLst/>
                          <a:latin typeface="Calibri" panose="020F0502020204030204" pitchFamily="34" charset="0"/>
                        </a:rPr>
                        <a:t>0.6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20219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20039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59</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0.700331</a:t>
                      </a:r>
                    </a:p>
                  </a:txBody>
                  <a:tcPr marL="7620" marR="7620" marT="7620" marB="0" anchor="b"/>
                </a:tc>
                <a:extLst>
                  <a:ext uri="{0D108BD9-81ED-4DB2-BD59-A6C34878D82A}">
                    <a16:rowId xmlns:a16="http://schemas.microsoft.com/office/drawing/2014/main" val="1313802094"/>
                  </a:ext>
                </a:extLst>
              </a:tr>
            </a:tbl>
          </a:graphicData>
        </a:graphic>
      </p:graphicFrame>
      <p:pic>
        <p:nvPicPr>
          <p:cNvPr id="5" name="Content Placeholder 10">
            <a:extLst>
              <a:ext uri="{FF2B5EF4-FFF2-40B4-BE49-F238E27FC236}">
                <a16:creationId xmlns:a16="http://schemas.microsoft.com/office/drawing/2014/main" id="{A90B63B4-B6C8-45DD-AB30-71925C0A106B}"/>
              </a:ext>
            </a:extLst>
          </p:cNvPr>
          <p:cNvPicPr>
            <a:picLocks noChangeAspect="1"/>
          </p:cNvPicPr>
          <p:nvPr/>
        </p:nvPicPr>
        <p:blipFill rotWithShape="1">
          <a:blip r:embed="rId2">
            <a:extLst>
              <a:ext uri="{28A0092B-C50C-407E-A947-70E740481C1C}">
                <a14:useLocalDpi xmlns:a14="http://schemas.microsoft.com/office/drawing/2010/main" val="0"/>
              </a:ext>
            </a:extLst>
          </a:blip>
          <a:srcRect l="15171" t="12205" r="5855" b="12921"/>
          <a:stretch/>
        </p:blipFill>
        <p:spPr>
          <a:xfrm>
            <a:off x="8001739" y="161278"/>
            <a:ext cx="4190261" cy="3178206"/>
          </a:xfrm>
          <a:prstGeom prst="rect">
            <a:avLst/>
          </a:prstGeom>
        </p:spPr>
      </p:pic>
      <p:sp>
        <p:nvSpPr>
          <p:cNvPr id="6" name="Oval 5">
            <a:extLst>
              <a:ext uri="{FF2B5EF4-FFF2-40B4-BE49-F238E27FC236}">
                <a16:creationId xmlns:a16="http://schemas.microsoft.com/office/drawing/2014/main" id="{E2D90C36-BC5F-415E-B5A0-3F866672D13A}"/>
              </a:ext>
            </a:extLst>
          </p:cNvPr>
          <p:cNvSpPr/>
          <p:nvPr/>
        </p:nvSpPr>
        <p:spPr>
          <a:xfrm>
            <a:off x="10173605" y="1646315"/>
            <a:ext cx="204186" cy="2081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EA8B15B8-FB50-44E2-874A-B16CCB9632AA}"/>
              </a:ext>
            </a:extLst>
          </p:cNvPr>
          <p:cNvSpPr/>
          <p:nvPr/>
        </p:nvSpPr>
        <p:spPr>
          <a:xfrm>
            <a:off x="8096435" y="165716"/>
            <a:ext cx="142043" cy="2286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5AE902C3-AC21-4CF7-9A1B-7D86519A12C0}"/>
              </a:ext>
            </a:extLst>
          </p:cNvPr>
          <p:cNvSpPr/>
          <p:nvPr/>
        </p:nvSpPr>
        <p:spPr>
          <a:xfrm>
            <a:off x="11791024" y="161278"/>
            <a:ext cx="142043" cy="2286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7B6A6A13-2DAC-47D3-B1CE-A7FFD0E32247}"/>
              </a:ext>
            </a:extLst>
          </p:cNvPr>
          <p:cNvSpPr/>
          <p:nvPr/>
        </p:nvSpPr>
        <p:spPr>
          <a:xfrm>
            <a:off x="11791024" y="3048740"/>
            <a:ext cx="142043" cy="2286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11974776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8A4854CC-DBD5-4B52-8AD2-4BCD4BE7DEA6}"/>
              </a:ext>
            </a:extLst>
          </p:cNvPr>
          <p:cNvGraphicFramePr>
            <a:graphicFrameLocks noGrp="1"/>
          </p:cNvGraphicFramePr>
          <p:nvPr>
            <p:ph idx="1"/>
            <p:extLst>
              <p:ext uri="{D42A27DB-BD31-4B8C-83A1-F6EECF244321}">
                <p14:modId xmlns:p14="http://schemas.microsoft.com/office/powerpoint/2010/main" val="1678882645"/>
              </p:ext>
            </p:extLst>
          </p:nvPr>
        </p:nvGraphicFramePr>
        <p:xfrm>
          <a:off x="954024" y="1670180"/>
          <a:ext cx="8947152" cy="4422140"/>
        </p:xfrm>
        <a:graphic>
          <a:graphicData uri="http://schemas.openxmlformats.org/drawingml/2006/table">
            <a:tbl>
              <a:tblPr firstRow="1" bandRow="1">
                <a:tableStyleId>{5C22544A-7EE6-4342-B048-85BDC9FD1C3A}</a:tableStyleId>
              </a:tblPr>
              <a:tblGrid>
                <a:gridCol w="1118394">
                  <a:extLst>
                    <a:ext uri="{9D8B030D-6E8A-4147-A177-3AD203B41FA5}">
                      <a16:colId xmlns:a16="http://schemas.microsoft.com/office/drawing/2014/main" val="569271695"/>
                    </a:ext>
                  </a:extLst>
                </a:gridCol>
                <a:gridCol w="1118394">
                  <a:extLst>
                    <a:ext uri="{9D8B030D-6E8A-4147-A177-3AD203B41FA5}">
                      <a16:colId xmlns:a16="http://schemas.microsoft.com/office/drawing/2014/main" val="3121624684"/>
                    </a:ext>
                  </a:extLst>
                </a:gridCol>
                <a:gridCol w="1118394">
                  <a:extLst>
                    <a:ext uri="{9D8B030D-6E8A-4147-A177-3AD203B41FA5}">
                      <a16:colId xmlns:a16="http://schemas.microsoft.com/office/drawing/2014/main" val="3537373389"/>
                    </a:ext>
                  </a:extLst>
                </a:gridCol>
                <a:gridCol w="1118394">
                  <a:extLst>
                    <a:ext uri="{9D8B030D-6E8A-4147-A177-3AD203B41FA5}">
                      <a16:colId xmlns:a16="http://schemas.microsoft.com/office/drawing/2014/main" val="3692075154"/>
                    </a:ext>
                  </a:extLst>
                </a:gridCol>
                <a:gridCol w="1118394">
                  <a:extLst>
                    <a:ext uri="{9D8B030D-6E8A-4147-A177-3AD203B41FA5}">
                      <a16:colId xmlns:a16="http://schemas.microsoft.com/office/drawing/2014/main" val="1231223025"/>
                    </a:ext>
                  </a:extLst>
                </a:gridCol>
                <a:gridCol w="1118394">
                  <a:extLst>
                    <a:ext uri="{9D8B030D-6E8A-4147-A177-3AD203B41FA5}">
                      <a16:colId xmlns:a16="http://schemas.microsoft.com/office/drawing/2014/main" val="3143015918"/>
                    </a:ext>
                  </a:extLst>
                </a:gridCol>
                <a:gridCol w="1118394">
                  <a:extLst>
                    <a:ext uri="{9D8B030D-6E8A-4147-A177-3AD203B41FA5}">
                      <a16:colId xmlns:a16="http://schemas.microsoft.com/office/drawing/2014/main" val="1808633477"/>
                    </a:ext>
                  </a:extLst>
                </a:gridCol>
                <a:gridCol w="1118394">
                  <a:extLst>
                    <a:ext uri="{9D8B030D-6E8A-4147-A177-3AD203B41FA5}">
                      <a16:colId xmlns:a16="http://schemas.microsoft.com/office/drawing/2014/main" val="1398367690"/>
                    </a:ext>
                  </a:extLst>
                </a:gridCol>
              </a:tblGrid>
              <a:tr h="277437">
                <a:tc>
                  <a:txBody>
                    <a:bodyPr/>
                    <a:lstStyle/>
                    <a:p>
                      <a:pPr algn="l" fontAlgn="b"/>
                      <a:r>
                        <a:rPr lang="en-IN" sz="1100" b="0" i="0" u="none" strike="noStrike">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2894547541"/>
                  </a:ext>
                </a:extLst>
              </a:tr>
              <a:tr h="370840">
                <a:tc>
                  <a:txBody>
                    <a:bodyPr/>
                    <a:lstStyle/>
                    <a:p>
                      <a:pPr algn="r" fontAlgn="b"/>
                      <a:r>
                        <a:rPr lang="en-IN" sz="1100" b="0" i="0" u="none" strike="noStrike">
                          <a:solidFill>
                            <a:srgbClr val="000000"/>
                          </a:solidFill>
                          <a:effectLst/>
                          <a:latin typeface="Calibri" panose="020F0502020204030204" pitchFamily="34" charset="0"/>
                        </a:rPr>
                        <a:t>0.3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6106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3129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2975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0.078611</a:t>
                      </a:r>
                    </a:p>
                  </a:txBody>
                  <a:tcPr marL="7620" marR="7620" marT="7620" marB="0" anchor="b"/>
                </a:tc>
                <a:extLst>
                  <a:ext uri="{0D108BD9-81ED-4DB2-BD59-A6C34878D82A}">
                    <a16:rowId xmlns:a16="http://schemas.microsoft.com/office/drawing/2014/main" val="2306139902"/>
                  </a:ext>
                </a:extLst>
              </a:tr>
              <a:tr h="370840">
                <a:tc>
                  <a:txBody>
                    <a:bodyPr/>
                    <a:lstStyle/>
                    <a:p>
                      <a:pPr algn="r" fontAlgn="b"/>
                      <a:r>
                        <a:rPr lang="en-IN" sz="1100" b="0" i="0" u="none" strike="noStrike">
                          <a:solidFill>
                            <a:srgbClr val="000000"/>
                          </a:solidFill>
                          <a:effectLst/>
                          <a:latin typeface="Calibri" panose="020F0502020204030204" pitchFamily="34" charset="0"/>
                        </a:rPr>
                        <a:t>0.31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5577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2463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3112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0.086068</a:t>
                      </a:r>
                    </a:p>
                  </a:txBody>
                  <a:tcPr marL="7620" marR="7620" marT="7620" marB="0" anchor="b"/>
                </a:tc>
                <a:extLst>
                  <a:ext uri="{0D108BD9-81ED-4DB2-BD59-A6C34878D82A}">
                    <a16:rowId xmlns:a16="http://schemas.microsoft.com/office/drawing/2014/main" val="397469346"/>
                  </a:ext>
                </a:extLst>
              </a:tr>
              <a:tr h="370840">
                <a:tc>
                  <a:txBody>
                    <a:bodyPr/>
                    <a:lstStyle/>
                    <a:p>
                      <a:pPr algn="r" fontAlgn="b"/>
                      <a:r>
                        <a:rPr lang="en-IN" sz="1100" b="0" i="0" u="none" strike="noStrike">
                          <a:solidFill>
                            <a:srgbClr val="000000"/>
                          </a:solidFill>
                          <a:effectLst/>
                          <a:latin typeface="Calibri" panose="020F0502020204030204" pitchFamily="34" charset="0"/>
                        </a:rPr>
                        <a:t>0.32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5751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2709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3040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0.083464</a:t>
                      </a:r>
                    </a:p>
                  </a:txBody>
                  <a:tcPr marL="7620" marR="7620" marT="7620" marB="0" anchor="b"/>
                </a:tc>
                <a:extLst>
                  <a:ext uri="{0D108BD9-81ED-4DB2-BD59-A6C34878D82A}">
                    <a16:rowId xmlns:a16="http://schemas.microsoft.com/office/drawing/2014/main" val="4189999118"/>
                  </a:ext>
                </a:extLst>
              </a:tr>
              <a:tr h="370840">
                <a:tc>
                  <a:txBody>
                    <a:bodyPr/>
                    <a:lstStyle/>
                    <a:p>
                      <a:pPr algn="r" fontAlgn="b"/>
                      <a:r>
                        <a:rPr lang="en-IN" sz="1100" b="0" i="0" u="none" strike="noStrike">
                          <a:solidFill>
                            <a:srgbClr val="000000"/>
                          </a:solidFill>
                          <a:effectLst/>
                          <a:latin typeface="Calibri" panose="020F0502020204030204" pitchFamily="34" charset="0"/>
                        </a:rPr>
                        <a:t>0.33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5926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2356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3568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0.080999</a:t>
                      </a:r>
                    </a:p>
                  </a:txBody>
                  <a:tcPr marL="7620" marR="7620" marT="7620" marB="0" anchor="b"/>
                </a:tc>
                <a:extLst>
                  <a:ext uri="{0D108BD9-81ED-4DB2-BD59-A6C34878D82A}">
                    <a16:rowId xmlns:a16="http://schemas.microsoft.com/office/drawing/2014/main" val="1558875022"/>
                  </a:ext>
                </a:extLst>
              </a:tr>
              <a:tr h="370840">
                <a:tc>
                  <a:txBody>
                    <a:bodyPr/>
                    <a:lstStyle/>
                    <a:p>
                      <a:pPr algn="r" fontAlgn="b"/>
                      <a:r>
                        <a:rPr lang="en-IN" sz="1100" b="0" i="0" u="none" strike="noStrike" dirty="0">
                          <a:solidFill>
                            <a:srgbClr val="000000"/>
                          </a:solidFill>
                          <a:effectLst/>
                          <a:latin typeface="Calibri" panose="020F0502020204030204" pitchFamily="34" charset="0"/>
                        </a:rPr>
                        <a:t>0.34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5908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2199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3707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0.081246</a:t>
                      </a:r>
                    </a:p>
                  </a:txBody>
                  <a:tcPr marL="7620" marR="7620" marT="7620" marB="0" anchor="b"/>
                </a:tc>
                <a:extLst>
                  <a:ext uri="{0D108BD9-81ED-4DB2-BD59-A6C34878D82A}">
                    <a16:rowId xmlns:a16="http://schemas.microsoft.com/office/drawing/2014/main" val="4111792051"/>
                  </a:ext>
                </a:extLst>
              </a:tr>
              <a:tr h="370840">
                <a:tc>
                  <a:txBody>
                    <a:bodyPr/>
                    <a:lstStyle/>
                    <a:p>
                      <a:pPr algn="r" fontAlgn="b"/>
                      <a:r>
                        <a:rPr lang="en-IN" sz="1100" b="0" i="0" u="none" strike="noStrike">
                          <a:solidFill>
                            <a:srgbClr val="000000"/>
                          </a:solidFill>
                          <a:effectLst/>
                          <a:latin typeface="Calibri" panose="020F0502020204030204" pitchFamily="34" charset="0"/>
                        </a:rPr>
                        <a:t>0.35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5912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1868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4042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0.081191</a:t>
                      </a:r>
                    </a:p>
                  </a:txBody>
                  <a:tcPr marL="7620" marR="7620" marT="7620" marB="0" anchor="b"/>
                </a:tc>
                <a:extLst>
                  <a:ext uri="{0D108BD9-81ED-4DB2-BD59-A6C34878D82A}">
                    <a16:rowId xmlns:a16="http://schemas.microsoft.com/office/drawing/2014/main" val="4252769975"/>
                  </a:ext>
                </a:extLst>
              </a:tr>
              <a:tr h="370840">
                <a:tc>
                  <a:txBody>
                    <a:bodyPr/>
                    <a:lstStyle/>
                    <a:p>
                      <a:pPr algn="r" fontAlgn="b"/>
                      <a:r>
                        <a:rPr lang="en-IN" sz="1100" b="0" i="0" u="none" strike="noStrike">
                          <a:solidFill>
                            <a:srgbClr val="000000"/>
                          </a:solidFill>
                          <a:effectLst/>
                          <a:latin typeface="Calibri" panose="020F0502020204030204" pitchFamily="34" charset="0"/>
                        </a:rPr>
                        <a:t>0.36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5578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1471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4104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0.086052</a:t>
                      </a:r>
                    </a:p>
                  </a:txBody>
                  <a:tcPr marL="7620" marR="7620" marT="7620" marB="0" anchor="b"/>
                </a:tc>
                <a:extLst>
                  <a:ext uri="{0D108BD9-81ED-4DB2-BD59-A6C34878D82A}">
                    <a16:rowId xmlns:a16="http://schemas.microsoft.com/office/drawing/2014/main" val="2460255584"/>
                  </a:ext>
                </a:extLst>
              </a:tr>
              <a:tr h="370840">
                <a:tc>
                  <a:txBody>
                    <a:bodyPr/>
                    <a:lstStyle/>
                    <a:p>
                      <a:pPr algn="r" fontAlgn="b"/>
                      <a:r>
                        <a:rPr lang="en-IN" sz="1100" b="0" i="0" u="none" strike="noStrike">
                          <a:solidFill>
                            <a:srgbClr val="000000"/>
                          </a:solidFill>
                          <a:effectLst/>
                          <a:latin typeface="Calibri" panose="020F0502020204030204" pitchFamily="34" charset="0"/>
                        </a:rPr>
                        <a:t>0.37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18572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7901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10505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48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0.663364</a:t>
                      </a:r>
                    </a:p>
                  </a:txBody>
                  <a:tcPr marL="7620" marR="7620" marT="7620" marB="0" anchor="b"/>
                </a:tc>
                <a:extLst>
                  <a:ext uri="{0D108BD9-81ED-4DB2-BD59-A6C34878D82A}">
                    <a16:rowId xmlns:a16="http://schemas.microsoft.com/office/drawing/2014/main" val="1842790787"/>
                  </a:ext>
                </a:extLst>
              </a:tr>
              <a:tr h="370840">
                <a:tc>
                  <a:txBody>
                    <a:bodyPr/>
                    <a:lstStyle/>
                    <a:p>
                      <a:pPr algn="r" fontAlgn="b"/>
                      <a:r>
                        <a:rPr lang="en-IN" sz="1100" b="0" i="0" u="none" strike="noStrike">
                          <a:solidFill>
                            <a:srgbClr val="000000"/>
                          </a:solidFill>
                          <a:effectLst/>
                          <a:latin typeface="Calibri" panose="020F0502020204030204" pitchFamily="34" charset="0"/>
                        </a:rPr>
                        <a:t>0.38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19034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5570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13310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0.693496</a:t>
                      </a:r>
                    </a:p>
                  </a:txBody>
                  <a:tcPr marL="7620" marR="7620" marT="7620" marB="0" anchor="b"/>
                </a:tc>
                <a:extLst>
                  <a:ext uri="{0D108BD9-81ED-4DB2-BD59-A6C34878D82A}">
                    <a16:rowId xmlns:a16="http://schemas.microsoft.com/office/drawing/2014/main" val="3439741652"/>
                  </a:ext>
                </a:extLst>
              </a:tr>
              <a:tr h="370840">
                <a:tc>
                  <a:txBody>
                    <a:bodyPr/>
                    <a:lstStyle/>
                    <a:p>
                      <a:pPr algn="r" fontAlgn="b"/>
                      <a:r>
                        <a:rPr lang="en-IN" sz="1100" b="0" i="0" u="none" strike="noStrike" dirty="0">
                          <a:solidFill>
                            <a:srgbClr val="00B0F0"/>
                          </a:solidFill>
                          <a:effectLst/>
                          <a:latin typeface="Calibri" panose="020F0502020204030204" pitchFamily="34" charset="0"/>
                        </a:rPr>
                        <a:t>0.39</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18663</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6157</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12290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59</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59</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58</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0.754434</a:t>
                      </a:r>
                    </a:p>
                  </a:txBody>
                  <a:tcPr marL="7620" marR="7620" marT="7620" marB="0" anchor="b"/>
                </a:tc>
                <a:extLst>
                  <a:ext uri="{0D108BD9-81ED-4DB2-BD59-A6C34878D82A}">
                    <a16:rowId xmlns:a16="http://schemas.microsoft.com/office/drawing/2014/main" val="1596575412"/>
                  </a:ext>
                </a:extLst>
              </a:tr>
              <a:tr h="370840">
                <a:tc>
                  <a:txBody>
                    <a:bodyPr/>
                    <a:lstStyle/>
                    <a:p>
                      <a:pPr algn="r" fontAlgn="b"/>
                      <a:r>
                        <a:rPr lang="en-IN" sz="1100" b="0" i="0" u="none" strike="noStrike">
                          <a:solidFill>
                            <a:srgbClr val="000000"/>
                          </a:solidFill>
                          <a:effectLst/>
                          <a:latin typeface="Calibri" panose="020F0502020204030204" pitchFamily="34" charset="0"/>
                        </a:rPr>
                        <a:t>0.4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19324</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3533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15654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58</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0.716208</a:t>
                      </a:r>
                    </a:p>
                  </a:txBody>
                  <a:tcPr marL="7620" marR="7620" marT="7620" marB="0" anchor="b"/>
                </a:tc>
                <a:extLst>
                  <a:ext uri="{0D108BD9-81ED-4DB2-BD59-A6C34878D82A}">
                    <a16:rowId xmlns:a16="http://schemas.microsoft.com/office/drawing/2014/main" val="147028978"/>
                  </a:ext>
                </a:extLst>
              </a:tr>
            </a:tbl>
          </a:graphicData>
        </a:graphic>
      </p:graphicFrame>
      <p:sp>
        <p:nvSpPr>
          <p:cNvPr id="5" name="Title 1">
            <a:extLst>
              <a:ext uri="{FF2B5EF4-FFF2-40B4-BE49-F238E27FC236}">
                <a16:creationId xmlns:a16="http://schemas.microsoft.com/office/drawing/2014/main" id="{DFC09177-FC20-4989-8E1C-7C37CB854926}"/>
              </a:ext>
            </a:extLst>
          </p:cNvPr>
          <p:cNvSpPr txBox="1">
            <a:spLocks/>
          </p:cNvSpPr>
          <p:nvPr/>
        </p:nvSpPr>
        <p:spPr>
          <a:xfrm>
            <a:off x="798511" y="605118"/>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dirty="0"/>
              <a:t>80 Nodes</a:t>
            </a:r>
          </a:p>
        </p:txBody>
      </p:sp>
    </p:spTree>
    <p:extLst>
      <p:ext uri="{BB962C8B-B14F-4D97-AF65-F5344CB8AC3E}">
        <p14:creationId xmlns:p14="http://schemas.microsoft.com/office/powerpoint/2010/main" val="25990960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DD8C92-4F0C-4DDD-A178-78547BF313A2}"/>
              </a:ext>
            </a:extLst>
          </p:cNvPr>
          <p:cNvSpPr>
            <a:spLocks noGrp="1"/>
          </p:cNvSpPr>
          <p:nvPr>
            <p:ph type="title"/>
          </p:nvPr>
        </p:nvSpPr>
        <p:spPr/>
        <p:txBody>
          <a:bodyPr/>
          <a:lstStyle/>
          <a:p>
            <a:r>
              <a:rPr lang="en-IN" dirty="0"/>
              <a:t>120 Nodes</a:t>
            </a:r>
          </a:p>
        </p:txBody>
      </p:sp>
      <p:graphicFrame>
        <p:nvGraphicFramePr>
          <p:cNvPr id="4" name="Content Placeholder 3">
            <a:extLst>
              <a:ext uri="{FF2B5EF4-FFF2-40B4-BE49-F238E27FC236}">
                <a16:creationId xmlns:a16="http://schemas.microsoft.com/office/drawing/2014/main" id="{1B0DAA83-A730-4C85-83D6-8FF07DAEF034}"/>
              </a:ext>
            </a:extLst>
          </p:cNvPr>
          <p:cNvGraphicFramePr>
            <a:graphicFrameLocks noGrp="1"/>
          </p:cNvGraphicFramePr>
          <p:nvPr>
            <p:ph idx="1"/>
            <p:extLst>
              <p:ext uri="{D42A27DB-BD31-4B8C-83A1-F6EECF244321}">
                <p14:modId xmlns:p14="http://schemas.microsoft.com/office/powerpoint/2010/main" val="1242102249"/>
              </p:ext>
            </p:extLst>
          </p:nvPr>
        </p:nvGraphicFramePr>
        <p:xfrm>
          <a:off x="317972" y="1807512"/>
          <a:ext cx="7050496" cy="3279392"/>
        </p:xfrm>
        <a:graphic>
          <a:graphicData uri="http://schemas.openxmlformats.org/drawingml/2006/table">
            <a:tbl>
              <a:tblPr firstRow="1" bandRow="1">
                <a:tableStyleId>{5C22544A-7EE6-4342-B048-85BDC9FD1C3A}</a:tableStyleId>
              </a:tblPr>
              <a:tblGrid>
                <a:gridCol w="881312">
                  <a:extLst>
                    <a:ext uri="{9D8B030D-6E8A-4147-A177-3AD203B41FA5}">
                      <a16:colId xmlns:a16="http://schemas.microsoft.com/office/drawing/2014/main" val="67812950"/>
                    </a:ext>
                  </a:extLst>
                </a:gridCol>
                <a:gridCol w="881312">
                  <a:extLst>
                    <a:ext uri="{9D8B030D-6E8A-4147-A177-3AD203B41FA5}">
                      <a16:colId xmlns:a16="http://schemas.microsoft.com/office/drawing/2014/main" val="978168577"/>
                    </a:ext>
                  </a:extLst>
                </a:gridCol>
                <a:gridCol w="881312">
                  <a:extLst>
                    <a:ext uri="{9D8B030D-6E8A-4147-A177-3AD203B41FA5}">
                      <a16:colId xmlns:a16="http://schemas.microsoft.com/office/drawing/2014/main" val="1185509172"/>
                    </a:ext>
                  </a:extLst>
                </a:gridCol>
                <a:gridCol w="881312">
                  <a:extLst>
                    <a:ext uri="{9D8B030D-6E8A-4147-A177-3AD203B41FA5}">
                      <a16:colId xmlns:a16="http://schemas.microsoft.com/office/drawing/2014/main" val="1100960842"/>
                    </a:ext>
                  </a:extLst>
                </a:gridCol>
                <a:gridCol w="881312">
                  <a:extLst>
                    <a:ext uri="{9D8B030D-6E8A-4147-A177-3AD203B41FA5}">
                      <a16:colId xmlns:a16="http://schemas.microsoft.com/office/drawing/2014/main" val="1338111696"/>
                    </a:ext>
                  </a:extLst>
                </a:gridCol>
                <a:gridCol w="881312">
                  <a:extLst>
                    <a:ext uri="{9D8B030D-6E8A-4147-A177-3AD203B41FA5}">
                      <a16:colId xmlns:a16="http://schemas.microsoft.com/office/drawing/2014/main" val="2130347450"/>
                    </a:ext>
                  </a:extLst>
                </a:gridCol>
                <a:gridCol w="881312">
                  <a:extLst>
                    <a:ext uri="{9D8B030D-6E8A-4147-A177-3AD203B41FA5}">
                      <a16:colId xmlns:a16="http://schemas.microsoft.com/office/drawing/2014/main" val="4111492062"/>
                    </a:ext>
                  </a:extLst>
                </a:gridCol>
                <a:gridCol w="881312">
                  <a:extLst>
                    <a:ext uri="{9D8B030D-6E8A-4147-A177-3AD203B41FA5}">
                      <a16:colId xmlns:a16="http://schemas.microsoft.com/office/drawing/2014/main" val="2681578268"/>
                    </a:ext>
                  </a:extLst>
                </a:gridCol>
              </a:tblGrid>
              <a:tr h="409924">
                <a:tc>
                  <a:txBody>
                    <a:bodyPr/>
                    <a:lstStyle/>
                    <a:p>
                      <a:pPr algn="l" fontAlgn="b"/>
                      <a:r>
                        <a:rPr lang="en-IN" sz="1100" b="0" i="0" u="none" strike="noStrike" dirty="0">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dirty="0">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1790890793"/>
                  </a:ext>
                </a:extLst>
              </a:tr>
              <a:tr h="409924">
                <a:tc>
                  <a:txBody>
                    <a:bodyPr/>
                    <a:lstStyle/>
                    <a:p>
                      <a:pPr algn="r" fontAlgn="b"/>
                      <a:r>
                        <a:rPr lang="en-IN" sz="1100" b="0" i="0" u="none" strike="noStrike">
                          <a:solidFill>
                            <a:srgbClr val="000000"/>
                          </a:solidFill>
                          <a:effectLst/>
                          <a:latin typeface="Calibri" panose="020F0502020204030204" pitchFamily="34" charset="0"/>
                        </a:rPr>
                        <a:t>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8213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6627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0.379886</a:t>
                      </a:r>
                    </a:p>
                  </a:txBody>
                  <a:tcPr marL="7620" marR="7620" marT="7620" marB="0" anchor="b"/>
                </a:tc>
                <a:extLst>
                  <a:ext uri="{0D108BD9-81ED-4DB2-BD59-A6C34878D82A}">
                    <a16:rowId xmlns:a16="http://schemas.microsoft.com/office/drawing/2014/main" val="2439055049"/>
                  </a:ext>
                </a:extLst>
              </a:tr>
              <a:tr h="409924">
                <a:tc>
                  <a:txBody>
                    <a:bodyPr/>
                    <a:lstStyle/>
                    <a:p>
                      <a:pPr algn="r" fontAlgn="b"/>
                      <a:r>
                        <a:rPr lang="en-IN" sz="1100" b="0" i="0" u="none" strike="noStrike">
                          <a:solidFill>
                            <a:srgbClr val="000000"/>
                          </a:solidFill>
                          <a:effectLst/>
                          <a:latin typeface="Calibri" panose="020F0502020204030204" pitchFamily="34" charset="0"/>
                        </a:rPr>
                        <a:t>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8338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6750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1509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0.37419</a:t>
                      </a:r>
                    </a:p>
                  </a:txBody>
                  <a:tcPr marL="7620" marR="7620" marT="7620" marB="0" anchor="b"/>
                </a:tc>
                <a:extLst>
                  <a:ext uri="{0D108BD9-81ED-4DB2-BD59-A6C34878D82A}">
                    <a16:rowId xmlns:a16="http://schemas.microsoft.com/office/drawing/2014/main" val="2271842373"/>
                  </a:ext>
                </a:extLst>
              </a:tr>
              <a:tr h="409924">
                <a:tc>
                  <a:txBody>
                    <a:bodyPr/>
                    <a:lstStyle/>
                    <a:p>
                      <a:pPr algn="r" fontAlgn="b"/>
                      <a:r>
                        <a:rPr lang="en-IN" sz="1100" b="0" i="0" u="none" strike="noStrike">
                          <a:solidFill>
                            <a:srgbClr val="000000"/>
                          </a:solidFill>
                          <a:effectLst/>
                          <a:latin typeface="Calibri" panose="020F0502020204030204" pitchFamily="34" charset="0"/>
                        </a:rPr>
                        <a:t>0.2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8149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6569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1515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0.353418</a:t>
                      </a:r>
                    </a:p>
                  </a:txBody>
                  <a:tcPr marL="7620" marR="7620" marT="7620" marB="0" anchor="b"/>
                </a:tc>
                <a:extLst>
                  <a:ext uri="{0D108BD9-81ED-4DB2-BD59-A6C34878D82A}">
                    <a16:rowId xmlns:a16="http://schemas.microsoft.com/office/drawing/2014/main" val="3042173648"/>
                  </a:ext>
                </a:extLst>
              </a:tr>
              <a:tr h="409924">
                <a:tc>
                  <a:txBody>
                    <a:bodyPr/>
                    <a:lstStyle/>
                    <a:p>
                      <a:pPr algn="r" fontAlgn="b"/>
                      <a:r>
                        <a:rPr lang="en-IN" sz="1100" b="0" i="0" u="none" strike="noStrike">
                          <a:solidFill>
                            <a:srgbClr val="000000"/>
                          </a:solidFill>
                          <a:effectLst/>
                          <a:latin typeface="Calibri" panose="020F0502020204030204" pitchFamily="34" charset="0"/>
                        </a:rPr>
                        <a:t>0.3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5801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3073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2725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0.041372</a:t>
                      </a:r>
                    </a:p>
                  </a:txBody>
                  <a:tcPr marL="7620" marR="7620" marT="7620" marB="0" anchor="b"/>
                </a:tc>
                <a:extLst>
                  <a:ext uri="{0D108BD9-81ED-4DB2-BD59-A6C34878D82A}">
                    <a16:rowId xmlns:a16="http://schemas.microsoft.com/office/drawing/2014/main" val="909759644"/>
                  </a:ext>
                </a:extLst>
              </a:tr>
              <a:tr h="409924">
                <a:tc>
                  <a:txBody>
                    <a:bodyPr/>
                    <a:lstStyle/>
                    <a:p>
                      <a:pPr algn="r" fontAlgn="b"/>
                      <a:r>
                        <a:rPr lang="en-IN" sz="1100" b="0" i="0" u="none" strike="noStrike" dirty="0">
                          <a:solidFill>
                            <a:srgbClr val="00B0F0"/>
                          </a:solidFill>
                          <a:effectLst/>
                          <a:latin typeface="Calibri" panose="020F0502020204030204" pitchFamily="34" charset="0"/>
                        </a:rPr>
                        <a:t>0.4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7756</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1711</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5945</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0.371325</a:t>
                      </a:r>
                    </a:p>
                  </a:txBody>
                  <a:tcPr marL="7620" marR="7620" marT="7620" marB="0" anchor="b"/>
                </a:tc>
                <a:extLst>
                  <a:ext uri="{0D108BD9-81ED-4DB2-BD59-A6C34878D82A}">
                    <a16:rowId xmlns:a16="http://schemas.microsoft.com/office/drawing/2014/main" val="104244507"/>
                  </a:ext>
                </a:extLst>
              </a:tr>
              <a:tr h="409924">
                <a:tc>
                  <a:txBody>
                    <a:bodyPr/>
                    <a:lstStyle/>
                    <a:p>
                      <a:pPr algn="r" fontAlgn="b"/>
                      <a:r>
                        <a:rPr lang="en-IN" sz="1100" b="0" i="0" u="none" strike="noStrike">
                          <a:solidFill>
                            <a:srgbClr val="00B0F0"/>
                          </a:solidFill>
                          <a:effectLst/>
                          <a:latin typeface="Calibri" panose="020F0502020204030204" pitchFamily="34" charset="0"/>
                        </a:rPr>
                        <a:t>0.5</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12200</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1101</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10946</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64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63</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64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0.62623</a:t>
                      </a:r>
                    </a:p>
                  </a:txBody>
                  <a:tcPr marL="7620" marR="7620" marT="7620" marB="0" anchor="b"/>
                </a:tc>
                <a:extLst>
                  <a:ext uri="{0D108BD9-81ED-4DB2-BD59-A6C34878D82A}">
                    <a16:rowId xmlns:a16="http://schemas.microsoft.com/office/drawing/2014/main" val="2728747518"/>
                  </a:ext>
                </a:extLst>
              </a:tr>
              <a:tr h="409924">
                <a:tc>
                  <a:txBody>
                    <a:bodyPr/>
                    <a:lstStyle/>
                    <a:p>
                      <a:pPr algn="r" fontAlgn="b"/>
                      <a:r>
                        <a:rPr lang="en-IN" sz="1100" b="0" i="0" u="none" strike="noStrike">
                          <a:solidFill>
                            <a:srgbClr val="000000"/>
                          </a:solidFill>
                          <a:effectLst/>
                          <a:latin typeface="Calibri" panose="020F0502020204030204" pitchFamily="34" charset="0"/>
                        </a:rPr>
                        <a:t>0.6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12584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12354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0.610299</a:t>
                      </a:r>
                    </a:p>
                  </a:txBody>
                  <a:tcPr marL="7620" marR="7620" marT="7620" marB="0" anchor="b"/>
                </a:tc>
                <a:extLst>
                  <a:ext uri="{0D108BD9-81ED-4DB2-BD59-A6C34878D82A}">
                    <a16:rowId xmlns:a16="http://schemas.microsoft.com/office/drawing/2014/main" val="1313802094"/>
                  </a:ext>
                </a:extLst>
              </a:tr>
            </a:tbl>
          </a:graphicData>
        </a:graphic>
      </p:graphicFrame>
      <p:pic>
        <p:nvPicPr>
          <p:cNvPr id="5" name="Content Placeholder 4">
            <a:extLst>
              <a:ext uri="{FF2B5EF4-FFF2-40B4-BE49-F238E27FC236}">
                <a16:creationId xmlns:a16="http://schemas.microsoft.com/office/drawing/2014/main" id="{93469F84-8CEE-4F9A-AACB-1CB930B37547}"/>
              </a:ext>
            </a:extLst>
          </p:cNvPr>
          <p:cNvPicPr>
            <a:picLocks noChangeAspect="1"/>
          </p:cNvPicPr>
          <p:nvPr/>
        </p:nvPicPr>
        <p:blipFill rotWithShape="1">
          <a:blip r:embed="rId2">
            <a:extLst>
              <a:ext uri="{28A0092B-C50C-407E-A947-70E740481C1C}">
                <a14:useLocalDpi xmlns:a14="http://schemas.microsoft.com/office/drawing/2010/main" val="0"/>
              </a:ext>
            </a:extLst>
          </a:blip>
          <a:srcRect l="27388" t="10886" r="21136" b="13626"/>
          <a:stretch/>
        </p:blipFill>
        <p:spPr>
          <a:xfrm>
            <a:off x="7612108" y="121625"/>
            <a:ext cx="4474346" cy="5249365"/>
          </a:xfrm>
          <a:prstGeom prst="rect">
            <a:avLst/>
          </a:prstGeom>
        </p:spPr>
      </p:pic>
      <p:sp>
        <p:nvSpPr>
          <p:cNvPr id="6" name="Oval 5">
            <a:extLst>
              <a:ext uri="{FF2B5EF4-FFF2-40B4-BE49-F238E27FC236}">
                <a16:creationId xmlns:a16="http://schemas.microsoft.com/office/drawing/2014/main" id="{B5325ED1-F081-4B82-92FE-FCB688D2D981}"/>
              </a:ext>
            </a:extLst>
          </p:cNvPr>
          <p:cNvSpPr/>
          <p:nvPr/>
        </p:nvSpPr>
        <p:spPr>
          <a:xfrm>
            <a:off x="10005134" y="2696148"/>
            <a:ext cx="177553" cy="14781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Oval 6">
            <a:extLst>
              <a:ext uri="{FF2B5EF4-FFF2-40B4-BE49-F238E27FC236}">
                <a16:creationId xmlns:a16="http://schemas.microsoft.com/office/drawing/2014/main" id="{04621790-3CCC-4875-8ECD-971A3B9D6A7B}"/>
              </a:ext>
            </a:extLst>
          </p:cNvPr>
          <p:cNvSpPr/>
          <p:nvPr/>
        </p:nvSpPr>
        <p:spPr>
          <a:xfrm>
            <a:off x="11647503" y="248575"/>
            <a:ext cx="319596" cy="2663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Oval 7">
            <a:extLst>
              <a:ext uri="{FF2B5EF4-FFF2-40B4-BE49-F238E27FC236}">
                <a16:creationId xmlns:a16="http://schemas.microsoft.com/office/drawing/2014/main" id="{64DF52C8-7F5C-4624-9AEF-426754A641F9}"/>
              </a:ext>
            </a:extLst>
          </p:cNvPr>
          <p:cNvSpPr/>
          <p:nvPr/>
        </p:nvSpPr>
        <p:spPr>
          <a:xfrm>
            <a:off x="7682967" y="266330"/>
            <a:ext cx="319596" cy="2663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8F433EA1-F227-4488-86E3-660FFEAC8971}"/>
              </a:ext>
            </a:extLst>
          </p:cNvPr>
          <p:cNvSpPr/>
          <p:nvPr/>
        </p:nvSpPr>
        <p:spPr>
          <a:xfrm>
            <a:off x="11647503" y="5086904"/>
            <a:ext cx="319596" cy="26633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8627726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8A4854CC-DBD5-4B52-8AD2-4BCD4BE7DEA6}"/>
              </a:ext>
            </a:extLst>
          </p:cNvPr>
          <p:cNvGraphicFramePr>
            <a:graphicFrameLocks noGrp="1"/>
          </p:cNvGraphicFramePr>
          <p:nvPr>
            <p:ph idx="1"/>
            <p:extLst>
              <p:ext uri="{D42A27DB-BD31-4B8C-83A1-F6EECF244321}">
                <p14:modId xmlns:p14="http://schemas.microsoft.com/office/powerpoint/2010/main" val="3668249782"/>
              </p:ext>
            </p:extLst>
          </p:nvPr>
        </p:nvGraphicFramePr>
        <p:xfrm>
          <a:off x="677863" y="2160588"/>
          <a:ext cx="8596312" cy="4450080"/>
        </p:xfrm>
        <a:graphic>
          <a:graphicData uri="http://schemas.openxmlformats.org/drawingml/2006/table">
            <a:tbl>
              <a:tblPr firstRow="1" bandRow="1">
                <a:tableStyleId>{5C22544A-7EE6-4342-B048-85BDC9FD1C3A}</a:tableStyleId>
              </a:tblPr>
              <a:tblGrid>
                <a:gridCol w="1074539">
                  <a:extLst>
                    <a:ext uri="{9D8B030D-6E8A-4147-A177-3AD203B41FA5}">
                      <a16:colId xmlns:a16="http://schemas.microsoft.com/office/drawing/2014/main" val="569271695"/>
                    </a:ext>
                  </a:extLst>
                </a:gridCol>
                <a:gridCol w="1074539">
                  <a:extLst>
                    <a:ext uri="{9D8B030D-6E8A-4147-A177-3AD203B41FA5}">
                      <a16:colId xmlns:a16="http://schemas.microsoft.com/office/drawing/2014/main" val="3121624684"/>
                    </a:ext>
                  </a:extLst>
                </a:gridCol>
                <a:gridCol w="1074539">
                  <a:extLst>
                    <a:ext uri="{9D8B030D-6E8A-4147-A177-3AD203B41FA5}">
                      <a16:colId xmlns:a16="http://schemas.microsoft.com/office/drawing/2014/main" val="3537373389"/>
                    </a:ext>
                  </a:extLst>
                </a:gridCol>
                <a:gridCol w="1074539">
                  <a:extLst>
                    <a:ext uri="{9D8B030D-6E8A-4147-A177-3AD203B41FA5}">
                      <a16:colId xmlns:a16="http://schemas.microsoft.com/office/drawing/2014/main" val="3692075154"/>
                    </a:ext>
                  </a:extLst>
                </a:gridCol>
                <a:gridCol w="1074539">
                  <a:extLst>
                    <a:ext uri="{9D8B030D-6E8A-4147-A177-3AD203B41FA5}">
                      <a16:colId xmlns:a16="http://schemas.microsoft.com/office/drawing/2014/main" val="1231223025"/>
                    </a:ext>
                  </a:extLst>
                </a:gridCol>
                <a:gridCol w="1074539">
                  <a:extLst>
                    <a:ext uri="{9D8B030D-6E8A-4147-A177-3AD203B41FA5}">
                      <a16:colId xmlns:a16="http://schemas.microsoft.com/office/drawing/2014/main" val="3143015918"/>
                    </a:ext>
                  </a:extLst>
                </a:gridCol>
                <a:gridCol w="1074539">
                  <a:extLst>
                    <a:ext uri="{9D8B030D-6E8A-4147-A177-3AD203B41FA5}">
                      <a16:colId xmlns:a16="http://schemas.microsoft.com/office/drawing/2014/main" val="1808633477"/>
                    </a:ext>
                  </a:extLst>
                </a:gridCol>
                <a:gridCol w="1074539">
                  <a:extLst>
                    <a:ext uri="{9D8B030D-6E8A-4147-A177-3AD203B41FA5}">
                      <a16:colId xmlns:a16="http://schemas.microsoft.com/office/drawing/2014/main" val="1398367690"/>
                    </a:ext>
                  </a:extLst>
                </a:gridCol>
              </a:tblGrid>
              <a:tr h="370840">
                <a:tc>
                  <a:txBody>
                    <a:bodyPr/>
                    <a:lstStyle/>
                    <a:p>
                      <a:pPr algn="l" fontAlgn="b"/>
                      <a:r>
                        <a:rPr lang="en-IN" sz="1100" b="0" i="0" u="none" strike="noStrike">
                          <a:solidFill>
                            <a:srgbClr val="000000"/>
                          </a:solidFill>
                          <a:effectLst/>
                          <a:latin typeface="Calibri" panose="020F0502020204030204" pitchFamily="34" charset="0"/>
                        </a:rPr>
                        <a:t>Threshold</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321" marR="7321" marT="7620" marB="0" anchor="b"/>
                </a:tc>
                <a:extLst>
                  <a:ext uri="{0D108BD9-81ED-4DB2-BD59-A6C34878D82A}">
                    <a16:rowId xmlns:a16="http://schemas.microsoft.com/office/drawing/2014/main" val="2894547541"/>
                  </a:ext>
                </a:extLst>
              </a:tr>
              <a:tr h="370840">
                <a:tc>
                  <a:txBody>
                    <a:bodyPr/>
                    <a:lstStyle/>
                    <a:p>
                      <a:pPr algn="r" fontAlgn="b"/>
                      <a:r>
                        <a:rPr lang="en-IN" sz="1100" b="0" i="0" u="none" strike="noStrike">
                          <a:solidFill>
                            <a:srgbClr val="000000"/>
                          </a:solidFill>
                          <a:effectLst/>
                          <a:latin typeface="Calibri" panose="020F0502020204030204" pitchFamily="34" charset="0"/>
                        </a:rPr>
                        <a:t>0.4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12626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3080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9465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0.513227</a:t>
                      </a:r>
                    </a:p>
                  </a:txBody>
                  <a:tcPr marL="7321" marR="7321" marT="7620" marB="0" anchor="b"/>
                </a:tc>
                <a:extLst>
                  <a:ext uri="{0D108BD9-81ED-4DB2-BD59-A6C34878D82A}">
                    <a16:rowId xmlns:a16="http://schemas.microsoft.com/office/drawing/2014/main" val="2306139902"/>
                  </a:ext>
                </a:extLst>
              </a:tr>
              <a:tr h="370840">
                <a:tc>
                  <a:txBody>
                    <a:bodyPr/>
                    <a:lstStyle/>
                    <a:p>
                      <a:pPr algn="r" fontAlgn="b"/>
                      <a:r>
                        <a:rPr lang="en-IN" sz="1100" b="0" i="0" u="none" strike="noStrike" dirty="0">
                          <a:solidFill>
                            <a:srgbClr val="000000"/>
                          </a:solidFill>
                          <a:effectLst/>
                          <a:latin typeface="Calibri" panose="020F0502020204030204" pitchFamily="34" charset="0"/>
                        </a:rPr>
                        <a:t>0.41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30049</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5554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24294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68</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61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0.770741</a:t>
                      </a:r>
                    </a:p>
                  </a:txBody>
                  <a:tcPr marL="7321" marR="7321" marT="7620" marB="0" anchor="b"/>
                </a:tc>
                <a:extLst>
                  <a:ext uri="{0D108BD9-81ED-4DB2-BD59-A6C34878D82A}">
                    <a16:rowId xmlns:a16="http://schemas.microsoft.com/office/drawing/2014/main" val="397469346"/>
                  </a:ext>
                </a:extLst>
              </a:tr>
              <a:tr h="370840">
                <a:tc>
                  <a:txBody>
                    <a:bodyPr/>
                    <a:lstStyle/>
                    <a:p>
                      <a:pPr algn="r" fontAlgn="b"/>
                      <a:r>
                        <a:rPr lang="en-IN" sz="1100" b="0" i="0" u="none" strike="noStrike" dirty="0">
                          <a:solidFill>
                            <a:srgbClr val="00B0F0"/>
                          </a:solidFill>
                          <a:effectLst/>
                          <a:latin typeface="Calibri" panose="020F0502020204030204" pitchFamily="34" charset="0"/>
                        </a:rPr>
                        <a:t>0.42</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31828</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4472</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27220</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70</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70</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70</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0.791756</a:t>
                      </a:r>
                    </a:p>
                  </a:txBody>
                  <a:tcPr marL="7321" marR="7321" marT="7620" marB="0" anchor="b"/>
                </a:tc>
                <a:extLst>
                  <a:ext uri="{0D108BD9-81ED-4DB2-BD59-A6C34878D82A}">
                    <a16:rowId xmlns:a16="http://schemas.microsoft.com/office/drawing/2014/main" val="4189999118"/>
                  </a:ext>
                </a:extLst>
              </a:tr>
              <a:tr h="370840">
                <a:tc>
                  <a:txBody>
                    <a:bodyPr/>
                    <a:lstStyle/>
                    <a:p>
                      <a:pPr algn="r" fontAlgn="b"/>
                      <a:r>
                        <a:rPr lang="en-IN" sz="1100" b="0" i="0" u="none" strike="noStrike">
                          <a:solidFill>
                            <a:srgbClr val="000000"/>
                          </a:solidFill>
                          <a:effectLst/>
                          <a:latin typeface="Calibri" panose="020F0502020204030204" pitchFamily="34" charset="0"/>
                        </a:rPr>
                        <a:t>0.43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31887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4228</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27521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0.790291</a:t>
                      </a:r>
                    </a:p>
                  </a:txBody>
                  <a:tcPr marL="7321" marR="7321" marT="7620" marB="0" anchor="b"/>
                </a:tc>
                <a:extLst>
                  <a:ext uri="{0D108BD9-81ED-4DB2-BD59-A6C34878D82A}">
                    <a16:rowId xmlns:a16="http://schemas.microsoft.com/office/drawing/2014/main" val="1558875022"/>
                  </a:ext>
                </a:extLst>
              </a:tr>
              <a:tr h="370840">
                <a:tc>
                  <a:txBody>
                    <a:bodyPr/>
                    <a:lstStyle/>
                    <a:p>
                      <a:pPr algn="r" fontAlgn="b"/>
                      <a:r>
                        <a:rPr lang="en-IN" sz="1100" b="0" i="0" u="none" strike="noStrike">
                          <a:solidFill>
                            <a:srgbClr val="000000"/>
                          </a:solidFill>
                          <a:effectLst/>
                          <a:latin typeface="Calibri" panose="020F0502020204030204" pitchFamily="34" charset="0"/>
                        </a:rPr>
                        <a:t>0.44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31798</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3530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28157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0.792503</a:t>
                      </a:r>
                    </a:p>
                  </a:txBody>
                  <a:tcPr marL="7321" marR="7321" marT="7620" marB="0" anchor="b"/>
                </a:tc>
                <a:extLst>
                  <a:ext uri="{0D108BD9-81ED-4DB2-BD59-A6C34878D82A}">
                    <a16:rowId xmlns:a16="http://schemas.microsoft.com/office/drawing/2014/main" val="4111792051"/>
                  </a:ext>
                </a:extLst>
              </a:tr>
              <a:tr h="370840">
                <a:tc>
                  <a:txBody>
                    <a:bodyPr/>
                    <a:lstStyle/>
                    <a:p>
                      <a:pPr algn="r" fontAlgn="b"/>
                      <a:r>
                        <a:rPr lang="en-IN" sz="1100" b="0" i="0" u="none" strike="noStrike">
                          <a:solidFill>
                            <a:srgbClr val="000000"/>
                          </a:solidFill>
                          <a:effectLst/>
                          <a:latin typeface="Calibri" panose="020F0502020204030204" pitchFamily="34" charset="0"/>
                        </a:rPr>
                        <a:t>0.45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32257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2723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29380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0.788666</a:t>
                      </a:r>
                    </a:p>
                  </a:txBody>
                  <a:tcPr marL="7321" marR="7321" marT="7620" marB="0" anchor="b"/>
                </a:tc>
                <a:extLst>
                  <a:ext uri="{0D108BD9-81ED-4DB2-BD59-A6C34878D82A}">
                    <a16:rowId xmlns:a16="http://schemas.microsoft.com/office/drawing/2014/main" val="4252769975"/>
                  </a:ext>
                </a:extLst>
              </a:tr>
              <a:tr h="370840">
                <a:tc>
                  <a:txBody>
                    <a:bodyPr/>
                    <a:lstStyle/>
                    <a:p>
                      <a:pPr algn="r" fontAlgn="b"/>
                      <a:r>
                        <a:rPr lang="en-IN" sz="1100" b="0" i="0" u="none" strike="noStrike">
                          <a:solidFill>
                            <a:srgbClr val="000000"/>
                          </a:solidFill>
                          <a:effectLst/>
                          <a:latin typeface="Calibri" panose="020F0502020204030204" pitchFamily="34" charset="0"/>
                        </a:rPr>
                        <a:t>0.46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31778</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3002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28657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69</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0.789225</a:t>
                      </a:r>
                    </a:p>
                  </a:txBody>
                  <a:tcPr marL="7321" marR="7321" marT="7620" marB="0" anchor="b"/>
                </a:tc>
                <a:extLst>
                  <a:ext uri="{0D108BD9-81ED-4DB2-BD59-A6C34878D82A}">
                    <a16:rowId xmlns:a16="http://schemas.microsoft.com/office/drawing/2014/main" val="2460255584"/>
                  </a:ext>
                </a:extLst>
              </a:tr>
              <a:tr h="370840">
                <a:tc>
                  <a:txBody>
                    <a:bodyPr/>
                    <a:lstStyle/>
                    <a:p>
                      <a:pPr algn="r" fontAlgn="b"/>
                      <a:r>
                        <a:rPr lang="en-IN" sz="1100" b="0" i="0" u="none" strike="noStrike">
                          <a:solidFill>
                            <a:srgbClr val="000000"/>
                          </a:solidFill>
                          <a:effectLst/>
                          <a:latin typeface="Calibri" panose="020F0502020204030204" pitchFamily="34" charset="0"/>
                        </a:rPr>
                        <a:t>0.47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32212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2243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29838</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0.789768</a:t>
                      </a:r>
                    </a:p>
                  </a:txBody>
                  <a:tcPr marL="7321" marR="7321" marT="7620" marB="0" anchor="b"/>
                </a:tc>
                <a:extLst>
                  <a:ext uri="{0D108BD9-81ED-4DB2-BD59-A6C34878D82A}">
                    <a16:rowId xmlns:a16="http://schemas.microsoft.com/office/drawing/2014/main" val="1842790787"/>
                  </a:ext>
                </a:extLst>
              </a:tr>
              <a:tr h="370840">
                <a:tc>
                  <a:txBody>
                    <a:bodyPr/>
                    <a:lstStyle/>
                    <a:p>
                      <a:pPr algn="r" fontAlgn="b"/>
                      <a:r>
                        <a:rPr lang="en-IN" sz="1100" b="0" i="0" u="none" strike="noStrike">
                          <a:solidFill>
                            <a:srgbClr val="000000"/>
                          </a:solidFill>
                          <a:effectLst/>
                          <a:latin typeface="Calibri" panose="020F0502020204030204" pitchFamily="34" charset="0"/>
                        </a:rPr>
                        <a:t>0.48</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31880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2130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29633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69</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0.7867</a:t>
                      </a:r>
                    </a:p>
                  </a:txBody>
                  <a:tcPr marL="7321" marR="7321" marT="7620" marB="0" anchor="b"/>
                </a:tc>
                <a:extLst>
                  <a:ext uri="{0D108BD9-81ED-4DB2-BD59-A6C34878D82A}">
                    <a16:rowId xmlns:a16="http://schemas.microsoft.com/office/drawing/2014/main" val="3439741652"/>
                  </a:ext>
                </a:extLst>
              </a:tr>
              <a:tr h="370840">
                <a:tc>
                  <a:txBody>
                    <a:bodyPr/>
                    <a:lstStyle/>
                    <a:p>
                      <a:pPr algn="r" fontAlgn="b"/>
                      <a:r>
                        <a:rPr lang="en-IN" sz="1100" b="0" i="0" u="none" strike="noStrike">
                          <a:solidFill>
                            <a:srgbClr val="000000"/>
                          </a:solidFill>
                          <a:effectLst/>
                          <a:latin typeface="Calibri" panose="020F0502020204030204" pitchFamily="34" charset="0"/>
                        </a:rPr>
                        <a:t>0.49</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32395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1998</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30281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0.789011</a:t>
                      </a:r>
                    </a:p>
                  </a:txBody>
                  <a:tcPr marL="7321" marR="7321" marT="7620" marB="0" anchor="b"/>
                </a:tc>
                <a:extLst>
                  <a:ext uri="{0D108BD9-81ED-4DB2-BD59-A6C34878D82A}">
                    <a16:rowId xmlns:a16="http://schemas.microsoft.com/office/drawing/2014/main" val="1596575412"/>
                  </a:ext>
                </a:extLst>
              </a:tr>
              <a:tr h="370840">
                <a:tc>
                  <a:txBody>
                    <a:bodyPr/>
                    <a:lstStyle/>
                    <a:p>
                      <a:pPr algn="r" fontAlgn="b"/>
                      <a:r>
                        <a:rPr lang="en-IN" sz="1100" b="0" i="0" u="none" strike="noStrike">
                          <a:solidFill>
                            <a:srgbClr val="000000"/>
                          </a:solidFill>
                          <a:effectLst/>
                          <a:latin typeface="Calibri" panose="020F0502020204030204" pitchFamily="34" charset="0"/>
                        </a:rPr>
                        <a:t>0.5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31877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1870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29891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69</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0.786774</a:t>
                      </a:r>
                    </a:p>
                  </a:txBody>
                  <a:tcPr marL="7321" marR="7321" marT="7620" marB="0" anchor="b"/>
                </a:tc>
                <a:extLst>
                  <a:ext uri="{0D108BD9-81ED-4DB2-BD59-A6C34878D82A}">
                    <a16:rowId xmlns:a16="http://schemas.microsoft.com/office/drawing/2014/main" val="147028978"/>
                  </a:ext>
                </a:extLst>
              </a:tr>
            </a:tbl>
          </a:graphicData>
        </a:graphic>
      </p:graphicFrame>
      <p:sp>
        <p:nvSpPr>
          <p:cNvPr id="5" name="Title 1">
            <a:extLst>
              <a:ext uri="{FF2B5EF4-FFF2-40B4-BE49-F238E27FC236}">
                <a16:creationId xmlns:a16="http://schemas.microsoft.com/office/drawing/2014/main" id="{DFC09177-FC20-4989-8E1C-7C37CB854926}"/>
              </a:ext>
            </a:extLst>
          </p:cNvPr>
          <p:cNvSpPr txBox="1">
            <a:spLocks/>
          </p:cNvSpPr>
          <p:nvPr/>
        </p:nvSpPr>
        <p:spPr>
          <a:xfrm>
            <a:off x="798511" y="605118"/>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dirty="0"/>
              <a:t>120 Nodes</a:t>
            </a:r>
          </a:p>
        </p:txBody>
      </p:sp>
    </p:spTree>
    <p:extLst>
      <p:ext uri="{BB962C8B-B14F-4D97-AF65-F5344CB8AC3E}">
        <p14:creationId xmlns:p14="http://schemas.microsoft.com/office/powerpoint/2010/main" val="41327757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41E96E-1814-4A4E-A75B-3447DBD67F43}"/>
              </a:ext>
            </a:extLst>
          </p:cNvPr>
          <p:cNvSpPr>
            <a:spLocks noGrp="1"/>
          </p:cNvSpPr>
          <p:nvPr>
            <p:ph type="title"/>
          </p:nvPr>
        </p:nvSpPr>
        <p:spPr>
          <a:xfrm>
            <a:off x="3090732" y="1870971"/>
            <a:ext cx="7406208" cy="1413404"/>
          </a:xfrm>
        </p:spPr>
        <p:txBody>
          <a:bodyPr/>
          <a:lstStyle/>
          <a:p>
            <a:r>
              <a:rPr lang="en-IN" dirty="0"/>
              <a:t>Increase In Range</a:t>
            </a:r>
          </a:p>
        </p:txBody>
      </p:sp>
    </p:spTree>
    <p:extLst>
      <p:ext uri="{BB962C8B-B14F-4D97-AF65-F5344CB8AC3E}">
        <p14:creationId xmlns:p14="http://schemas.microsoft.com/office/powerpoint/2010/main" val="21526398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9D144-1D8A-440F-94D9-E2D6DB114410}"/>
              </a:ext>
            </a:extLst>
          </p:cNvPr>
          <p:cNvSpPr>
            <a:spLocks noGrp="1"/>
          </p:cNvSpPr>
          <p:nvPr>
            <p:ph type="title"/>
          </p:nvPr>
        </p:nvSpPr>
        <p:spPr/>
        <p:txBody>
          <a:bodyPr/>
          <a:lstStyle/>
          <a:p>
            <a:r>
              <a:rPr lang="en-IN" dirty="0"/>
              <a:t>40 moving nodes</a:t>
            </a:r>
          </a:p>
        </p:txBody>
      </p:sp>
      <p:graphicFrame>
        <p:nvGraphicFramePr>
          <p:cNvPr id="4" name="Content Placeholder 3">
            <a:extLst>
              <a:ext uri="{FF2B5EF4-FFF2-40B4-BE49-F238E27FC236}">
                <a16:creationId xmlns:a16="http://schemas.microsoft.com/office/drawing/2014/main" id="{908D4816-8A4A-4C66-85B6-67AD787C4999}"/>
              </a:ext>
            </a:extLst>
          </p:cNvPr>
          <p:cNvGraphicFramePr>
            <a:graphicFrameLocks noGrp="1"/>
          </p:cNvGraphicFramePr>
          <p:nvPr>
            <p:ph idx="1"/>
            <p:extLst>
              <p:ext uri="{D42A27DB-BD31-4B8C-83A1-F6EECF244321}">
                <p14:modId xmlns:p14="http://schemas.microsoft.com/office/powerpoint/2010/main" val="3568919747"/>
              </p:ext>
            </p:extLst>
          </p:nvPr>
        </p:nvGraphicFramePr>
        <p:xfrm>
          <a:off x="6518991" y="2496490"/>
          <a:ext cx="5623952" cy="2966721"/>
        </p:xfrm>
        <a:graphic>
          <a:graphicData uri="http://schemas.openxmlformats.org/drawingml/2006/table">
            <a:tbl>
              <a:tblPr firstRow="1" bandRow="1">
                <a:tableStyleId>{5C22544A-7EE6-4342-B048-85BDC9FD1C3A}</a:tableStyleId>
              </a:tblPr>
              <a:tblGrid>
                <a:gridCol w="702994">
                  <a:extLst>
                    <a:ext uri="{9D8B030D-6E8A-4147-A177-3AD203B41FA5}">
                      <a16:colId xmlns:a16="http://schemas.microsoft.com/office/drawing/2014/main" val="1915081285"/>
                    </a:ext>
                  </a:extLst>
                </a:gridCol>
                <a:gridCol w="702994">
                  <a:extLst>
                    <a:ext uri="{9D8B030D-6E8A-4147-A177-3AD203B41FA5}">
                      <a16:colId xmlns:a16="http://schemas.microsoft.com/office/drawing/2014/main" val="3986850604"/>
                    </a:ext>
                  </a:extLst>
                </a:gridCol>
                <a:gridCol w="702994">
                  <a:extLst>
                    <a:ext uri="{9D8B030D-6E8A-4147-A177-3AD203B41FA5}">
                      <a16:colId xmlns:a16="http://schemas.microsoft.com/office/drawing/2014/main" val="1645813108"/>
                    </a:ext>
                  </a:extLst>
                </a:gridCol>
                <a:gridCol w="702994">
                  <a:extLst>
                    <a:ext uri="{9D8B030D-6E8A-4147-A177-3AD203B41FA5}">
                      <a16:colId xmlns:a16="http://schemas.microsoft.com/office/drawing/2014/main" val="1077619333"/>
                    </a:ext>
                  </a:extLst>
                </a:gridCol>
                <a:gridCol w="702994">
                  <a:extLst>
                    <a:ext uri="{9D8B030D-6E8A-4147-A177-3AD203B41FA5}">
                      <a16:colId xmlns:a16="http://schemas.microsoft.com/office/drawing/2014/main" val="2298648370"/>
                    </a:ext>
                  </a:extLst>
                </a:gridCol>
                <a:gridCol w="702994">
                  <a:extLst>
                    <a:ext uri="{9D8B030D-6E8A-4147-A177-3AD203B41FA5}">
                      <a16:colId xmlns:a16="http://schemas.microsoft.com/office/drawing/2014/main" val="2657556614"/>
                    </a:ext>
                  </a:extLst>
                </a:gridCol>
                <a:gridCol w="702994">
                  <a:extLst>
                    <a:ext uri="{9D8B030D-6E8A-4147-A177-3AD203B41FA5}">
                      <a16:colId xmlns:a16="http://schemas.microsoft.com/office/drawing/2014/main" val="2678771217"/>
                    </a:ext>
                  </a:extLst>
                </a:gridCol>
                <a:gridCol w="702994">
                  <a:extLst>
                    <a:ext uri="{9D8B030D-6E8A-4147-A177-3AD203B41FA5}">
                      <a16:colId xmlns:a16="http://schemas.microsoft.com/office/drawing/2014/main" val="830233691"/>
                    </a:ext>
                  </a:extLst>
                </a:gridCol>
              </a:tblGrid>
              <a:tr h="487580">
                <a:tc>
                  <a:txBody>
                    <a:bodyPr/>
                    <a:lstStyle/>
                    <a:p>
                      <a:pPr algn="l" fontAlgn="b"/>
                      <a:r>
                        <a:rPr lang="en-IN" sz="1100" b="0" i="0" u="none" strike="noStrike" dirty="0">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dirty="0">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4081063287"/>
                  </a:ext>
                </a:extLst>
              </a:tr>
              <a:tr h="354163">
                <a:tc>
                  <a:txBody>
                    <a:bodyPr/>
                    <a:lstStyle/>
                    <a:p>
                      <a:pPr algn="r" fontAlgn="b"/>
                      <a:r>
                        <a:rPr lang="en-IN" sz="1100" b="0" i="0" u="none" strike="noStrike">
                          <a:solidFill>
                            <a:srgbClr val="000000"/>
                          </a:solidFill>
                          <a:effectLst/>
                          <a:latin typeface="Calibri" panose="020F0502020204030204" pitchFamily="34" charset="0"/>
                        </a:rPr>
                        <a:t>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17971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15957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1768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0.447387</a:t>
                      </a:r>
                    </a:p>
                  </a:txBody>
                  <a:tcPr marL="7620" marR="7620" marT="7620" marB="0" anchor="b"/>
                </a:tc>
                <a:extLst>
                  <a:ext uri="{0D108BD9-81ED-4DB2-BD59-A6C34878D82A}">
                    <a16:rowId xmlns:a16="http://schemas.microsoft.com/office/drawing/2014/main" val="3017356210"/>
                  </a:ext>
                </a:extLst>
              </a:tr>
              <a:tr h="354163">
                <a:tc>
                  <a:txBody>
                    <a:bodyPr/>
                    <a:lstStyle/>
                    <a:p>
                      <a:pPr algn="r" fontAlgn="b"/>
                      <a:r>
                        <a:rPr lang="en-IN" sz="1100" b="0" i="0" u="none" strike="noStrike">
                          <a:solidFill>
                            <a:srgbClr val="000000"/>
                          </a:solidFill>
                          <a:effectLst/>
                          <a:latin typeface="Calibri" panose="020F0502020204030204" pitchFamily="34" charset="0"/>
                        </a:rPr>
                        <a:t>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17971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15957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1768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0.447387</a:t>
                      </a:r>
                    </a:p>
                  </a:txBody>
                  <a:tcPr marL="7620" marR="7620" marT="7620" marB="0" anchor="b"/>
                </a:tc>
                <a:extLst>
                  <a:ext uri="{0D108BD9-81ED-4DB2-BD59-A6C34878D82A}">
                    <a16:rowId xmlns:a16="http://schemas.microsoft.com/office/drawing/2014/main" val="2934687915"/>
                  </a:ext>
                </a:extLst>
              </a:tr>
              <a:tr h="354163">
                <a:tc>
                  <a:txBody>
                    <a:bodyPr/>
                    <a:lstStyle/>
                    <a:p>
                      <a:pPr algn="r" fontAlgn="b"/>
                      <a:r>
                        <a:rPr lang="en-IN" sz="1100" b="0" i="0" u="none" strike="noStrike">
                          <a:solidFill>
                            <a:srgbClr val="000000"/>
                          </a:solidFill>
                          <a:effectLst/>
                          <a:latin typeface="Calibri" panose="020F0502020204030204" pitchFamily="34" charset="0"/>
                        </a:rPr>
                        <a:t>0.2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13069</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10911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2048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0.351978</a:t>
                      </a:r>
                    </a:p>
                  </a:txBody>
                  <a:tcPr marL="7620" marR="7620" marT="7620" marB="0" anchor="b"/>
                </a:tc>
                <a:extLst>
                  <a:ext uri="{0D108BD9-81ED-4DB2-BD59-A6C34878D82A}">
                    <a16:rowId xmlns:a16="http://schemas.microsoft.com/office/drawing/2014/main" val="2059454723"/>
                  </a:ext>
                </a:extLst>
              </a:tr>
              <a:tr h="354163">
                <a:tc>
                  <a:txBody>
                    <a:bodyPr/>
                    <a:lstStyle/>
                    <a:p>
                      <a:pPr algn="r" fontAlgn="b"/>
                      <a:r>
                        <a:rPr lang="en-IN" sz="1100" b="0" i="0" u="none" strike="noStrike">
                          <a:solidFill>
                            <a:srgbClr val="000000"/>
                          </a:solidFill>
                          <a:effectLst/>
                          <a:latin typeface="Calibri" panose="020F0502020204030204" pitchFamily="34" charset="0"/>
                        </a:rPr>
                        <a:t>0.3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18607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10445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7910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0.490138</a:t>
                      </a:r>
                    </a:p>
                  </a:txBody>
                  <a:tcPr marL="7620" marR="7620" marT="7620" marB="0" anchor="b"/>
                </a:tc>
                <a:extLst>
                  <a:ext uri="{0D108BD9-81ED-4DB2-BD59-A6C34878D82A}">
                    <a16:rowId xmlns:a16="http://schemas.microsoft.com/office/drawing/2014/main" val="1418468178"/>
                  </a:ext>
                </a:extLst>
              </a:tr>
              <a:tr h="354163">
                <a:tc>
                  <a:txBody>
                    <a:bodyPr/>
                    <a:lstStyle/>
                    <a:p>
                      <a:pPr algn="r" fontAlgn="b"/>
                      <a:r>
                        <a:rPr lang="en-IN" sz="1100" b="0" i="0" u="none" strike="noStrike">
                          <a:solidFill>
                            <a:srgbClr val="000000"/>
                          </a:solidFill>
                          <a:effectLst/>
                          <a:latin typeface="Calibri" panose="020F0502020204030204" pitchFamily="34" charset="0"/>
                        </a:rPr>
                        <a:t>0.4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25470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6218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18871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0.816647</a:t>
                      </a:r>
                    </a:p>
                  </a:txBody>
                  <a:tcPr marL="7620" marR="7620" marT="7620" marB="0" anchor="b"/>
                </a:tc>
                <a:extLst>
                  <a:ext uri="{0D108BD9-81ED-4DB2-BD59-A6C34878D82A}">
                    <a16:rowId xmlns:a16="http://schemas.microsoft.com/office/drawing/2014/main" val="527464456"/>
                  </a:ext>
                </a:extLst>
              </a:tr>
              <a:tr h="354163">
                <a:tc>
                  <a:txBody>
                    <a:bodyPr/>
                    <a:lstStyle/>
                    <a:p>
                      <a:pPr algn="r" fontAlgn="b"/>
                      <a:r>
                        <a:rPr lang="en-IN" sz="1100" b="0" i="0" u="none" strike="noStrike">
                          <a:solidFill>
                            <a:srgbClr val="000000"/>
                          </a:solidFill>
                          <a:effectLst/>
                          <a:latin typeface="Calibri" panose="020F0502020204030204" pitchFamily="34" charset="0"/>
                        </a:rPr>
                        <a:t>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28646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3168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25068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202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212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202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0.860155</a:t>
                      </a:r>
                    </a:p>
                  </a:txBody>
                  <a:tcPr marL="7620" marR="7620" marT="7620" marB="0" anchor="b"/>
                </a:tc>
                <a:extLst>
                  <a:ext uri="{0D108BD9-81ED-4DB2-BD59-A6C34878D82A}">
                    <a16:rowId xmlns:a16="http://schemas.microsoft.com/office/drawing/2014/main" val="2939759038"/>
                  </a:ext>
                </a:extLst>
              </a:tr>
              <a:tr h="354163">
                <a:tc>
                  <a:txBody>
                    <a:bodyPr/>
                    <a:lstStyle/>
                    <a:p>
                      <a:pPr algn="r" fontAlgn="b"/>
                      <a:r>
                        <a:rPr lang="en-IN" sz="1100" b="0" i="0" u="none" strike="noStrike">
                          <a:solidFill>
                            <a:srgbClr val="000000"/>
                          </a:solidFill>
                          <a:effectLst/>
                          <a:latin typeface="Calibri" panose="020F0502020204030204" pitchFamily="34" charset="0"/>
                        </a:rPr>
                        <a:t>0.6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33947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33118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249</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0.880196</a:t>
                      </a:r>
                    </a:p>
                  </a:txBody>
                  <a:tcPr marL="7620" marR="7620" marT="7620" marB="0" anchor="b"/>
                </a:tc>
                <a:extLst>
                  <a:ext uri="{0D108BD9-81ED-4DB2-BD59-A6C34878D82A}">
                    <a16:rowId xmlns:a16="http://schemas.microsoft.com/office/drawing/2014/main" val="154302302"/>
                  </a:ext>
                </a:extLst>
              </a:tr>
            </a:tbl>
          </a:graphicData>
        </a:graphic>
      </p:graphicFrame>
      <p:graphicFrame>
        <p:nvGraphicFramePr>
          <p:cNvPr id="5" name="Content Placeholder 3">
            <a:extLst>
              <a:ext uri="{FF2B5EF4-FFF2-40B4-BE49-F238E27FC236}">
                <a16:creationId xmlns:a16="http://schemas.microsoft.com/office/drawing/2014/main" id="{77A90148-B5B4-43ED-9AA0-FE46E2837F70}"/>
              </a:ext>
            </a:extLst>
          </p:cNvPr>
          <p:cNvGraphicFramePr>
            <a:graphicFrameLocks/>
          </p:cNvGraphicFramePr>
          <p:nvPr>
            <p:extLst>
              <p:ext uri="{D42A27DB-BD31-4B8C-83A1-F6EECF244321}">
                <p14:modId xmlns:p14="http://schemas.microsoft.com/office/powerpoint/2010/main" val="1587524934"/>
              </p:ext>
            </p:extLst>
          </p:nvPr>
        </p:nvGraphicFramePr>
        <p:xfrm>
          <a:off x="372123" y="2496490"/>
          <a:ext cx="5300888" cy="2966720"/>
        </p:xfrm>
        <a:graphic>
          <a:graphicData uri="http://schemas.openxmlformats.org/drawingml/2006/table">
            <a:tbl>
              <a:tblPr firstRow="1" bandRow="1">
                <a:tableStyleId>{5C22544A-7EE6-4342-B048-85BDC9FD1C3A}</a:tableStyleId>
              </a:tblPr>
              <a:tblGrid>
                <a:gridCol w="662611">
                  <a:extLst>
                    <a:ext uri="{9D8B030D-6E8A-4147-A177-3AD203B41FA5}">
                      <a16:colId xmlns:a16="http://schemas.microsoft.com/office/drawing/2014/main" val="67812950"/>
                    </a:ext>
                  </a:extLst>
                </a:gridCol>
                <a:gridCol w="662611">
                  <a:extLst>
                    <a:ext uri="{9D8B030D-6E8A-4147-A177-3AD203B41FA5}">
                      <a16:colId xmlns:a16="http://schemas.microsoft.com/office/drawing/2014/main" val="978168577"/>
                    </a:ext>
                  </a:extLst>
                </a:gridCol>
                <a:gridCol w="662611">
                  <a:extLst>
                    <a:ext uri="{9D8B030D-6E8A-4147-A177-3AD203B41FA5}">
                      <a16:colId xmlns:a16="http://schemas.microsoft.com/office/drawing/2014/main" val="1185509172"/>
                    </a:ext>
                  </a:extLst>
                </a:gridCol>
                <a:gridCol w="662611">
                  <a:extLst>
                    <a:ext uri="{9D8B030D-6E8A-4147-A177-3AD203B41FA5}">
                      <a16:colId xmlns:a16="http://schemas.microsoft.com/office/drawing/2014/main" val="1100960842"/>
                    </a:ext>
                  </a:extLst>
                </a:gridCol>
                <a:gridCol w="662611">
                  <a:extLst>
                    <a:ext uri="{9D8B030D-6E8A-4147-A177-3AD203B41FA5}">
                      <a16:colId xmlns:a16="http://schemas.microsoft.com/office/drawing/2014/main" val="1338111696"/>
                    </a:ext>
                  </a:extLst>
                </a:gridCol>
                <a:gridCol w="662611">
                  <a:extLst>
                    <a:ext uri="{9D8B030D-6E8A-4147-A177-3AD203B41FA5}">
                      <a16:colId xmlns:a16="http://schemas.microsoft.com/office/drawing/2014/main" val="2130347450"/>
                    </a:ext>
                  </a:extLst>
                </a:gridCol>
                <a:gridCol w="662611">
                  <a:extLst>
                    <a:ext uri="{9D8B030D-6E8A-4147-A177-3AD203B41FA5}">
                      <a16:colId xmlns:a16="http://schemas.microsoft.com/office/drawing/2014/main" val="4111492062"/>
                    </a:ext>
                  </a:extLst>
                </a:gridCol>
                <a:gridCol w="662611">
                  <a:extLst>
                    <a:ext uri="{9D8B030D-6E8A-4147-A177-3AD203B41FA5}">
                      <a16:colId xmlns:a16="http://schemas.microsoft.com/office/drawing/2014/main" val="2681578268"/>
                    </a:ext>
                  </a:extLst>
                </a:gridCol>
              </a:tblGrid>
              <a:tr h="370840">
                <a:tc>
                  <a:txBody>
                    <a:bodyPr/>
                    <a:lstStyle/>
                    <a:p>
                      <a:pPr algn="l" fontAlgn="b"/>
                      <a:r>
                        <a:rPr lang="en-IN" sz="1100" b="0" i="0" u="none" strike="noStrike" dirty="0">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dirty="0">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dirty="0">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dirty="0">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1790890793"/>
                  </a:ext>
                </a:extLst>
              </a:tr>
              <a:tr h="370840">
                <a:tc>
                  <a:txBody>
                    <a:bodyPr/>
                    <a:lstStyle/>
                    <a:p>
                      <a:pPr algn="r" fontAlgn="b"/>
                      <a:r>
                        <a:rPr lang="en-IN" sz="1100" b="0" i="0" u="none" strike="noStrike">
                          <a:solidFill>
                            <a:srgbClr val="000000"/>
                          </a:solidFill>
                          <a:effectLst/>
                          <a:latin typeface="Calibri" panose="020F0502020204030204" pitchFamily="34" charset="0"/>
                        </a:rPr>
                        <a:t>0</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8213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6627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0.379886</a:t>
                      </a:r>
                    </a:p>
                  </a:txBody>
                  <a:tcPr marL="7620" marR="7620" marT="7620" marB="0" anchor="b"/>
                </a:tc>
                <a:extLst>
                  <a:ext uri="{0D108BD9-81ED-4DB2-BD59-A6C34878D82A}">
                    <a16:rowId xmlns:a16="http://schemas.microsoft.com/office/drawing/2014/main" val="2439055049"/>
                  </a:ext>
                </a:extLst>
              </a:tr>
              <a:tr h="370840">
                <a:tc>
                  <a:txBody>
                    <a:bodyPr/>
                    <a:lstStyle/>
                    <a:p>
                      <a:pPr algn="r" fontAlgn="b"/>
                      <a:r>
                        <a:rPr lang="en-IN" sz="1100" b="0" i="0" u="none" strike="noStrike">
                          <a:solidFill>
                            <a:srgbClr val="000000"/>
                          </a:solidFill>
                          <a:effectLst/>
                          <a:latin typeface="Calibri" panose="020F0502020204030204" pitchFamily="34" charset="0"/>
                        </a:rPr>
                        <a:t>0.1</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8338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6750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1509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0.37419</a:t>
                      </a:r>
                    </a:p>
                  </a:txBody>
                  <a:tcPr marL="7620" marR="7620" marT="7620" marB="0" anchor="b"/>
                </a:tc>
                <a:extLst>
                  <a:ext uri="{0D108BD9-81ED-4DB2-BD59-A6C34878D82A}">
                    <a16:rowId xmlns:a16="http://schemas.microsoft.com/office/drawing/2014/main" val="2271842373"/>
                  </a:ext>
                </a:extLst>
              </a:tr>
              <a:tr h="370840">
                <a:tc>
                  <a:txBody>
                    <a:bodyPr/>
                    <a:lstStyle/>
                    <a:p>
                      <a:pPr algn="r" fontAlgn="b"/>
                      <a:r>
                        <a:rPr lang="en-IN" sz="1100" b="0" i="0" u="none" strike="noStrike">
                          <a:solidFill>
                            <a:srgbClr val="000000"/>
                          </a:solidFill>
                          <a:effectLst/>
                          <a:latin typeface="Calibri" panose="020F0502020204030204" pitchFamily="34" charset="0"/>
                        </a:rPr>
                        <a:t>0.2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8149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6569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1515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0.353418</a:t>
                      </a:r>
                    </a:p>
                  </a:txBody>
                  <a:tcPr marL="7620" marR="7620" marT="7620" marB="0" anchor="b"/>
                </a:tc>
                <a:extLst>
                  <a:ext uri="{0D108BD9-81ED-4DB2-BD59-A6C34878D82A}">
                    <a16:rowId xmlns:a16="http://schemas.microsoft.com/office/drawing/2014/main" val="3042173648"/>
                  </a:ext>
                </a:extLst>
              </a:tr>
              <a:tr h="370840">
                <a:tc>
                  <a:txBody>
                    <a:bodyPr/>
                    <a:lstStyle/>
                    <a:p>
                      <a:pPr algn="r" fontAlgn="b"/>
                      <a:r>
                        <a:rPr lang="en-IN" sz="1100" b="0" i="0" u="none" strike="noStrike" dirty="0">
                          <a:solidFill>
                            <a:srgbClr val="00B0F0"/>
                          </a:solidFill>
                          <a:effectLst/>
                          <a:latin typeface="Calibri" panose="020F0502020204030204" pitchFamily="34" charset="0"/>
                        </a:rPr>
                        <a:t>0.3</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5801</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3073</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2725</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2</a:t>
                      </a:r>
                    </a:p>
                  </a:txBody>
                  <a:tcPr marL="7620" marR="7620" marT="7620" marB="0" anchor="b"/>
                </a:tc>
                <a:tc>
                  <a:txBody>
                    <a:bodyPr/>
                    <a:lstStyle/>
                    <a:p>
                      <a:pPr algn="r" fontAlgn="b"/>
                      <a:r>
                        <a:rPr lang="en-IN" sz="1100" b="0" i="0" u="none" strike="noStrike">
                          <a:solidFill>
                            <a:srgbClr val="00B0F0"/>
                          </a:solidFill>
                          <a:effectLst/>
                          <a:latin typeface="Calibri" panose="020F0502020204030204" pitchFamily="34" charset="0"/>
                        </a:rPr>
                        <a:t>0.041372</a:t>
                      </a:r>
                    </a:p>
                  </a:txBody>
                  <a:tcPr marL="7620" marR="7620" marT="7620" marB="0" anchor="b"/>
                </a:tc>
                <a:extLst>
                  <a:ext uri="{0D108BD9-81ED-4DB2-BD59-A6C34878D82A}">
                    <a16:rowId xmlns:a16="http://schemas.microsoft.com/office/drawing/2014/main" val="909759644"/>
                  </a:ext>
                </a:extLst>
              </a:tr>
              <a:tr h="370840">
                <a:tc>
                  <a:txBody>
                    <a:bodyPr/>
                    <a:lstStyle/>
                    <a:p>
                      <a:pPr algn="r" fontAlgn="b"/>
                      <a:r>
                        <a:rPr lang="en-IN" sz="1100" b="0" i="0" u="none" strike="noStrike">
                          <a:solidFill>
                            <a:srgbClr val="00B0F0"/>
                          </a:solidFill>
                          <a:effectLst/>
                          <a:latin typeface="Calibri" panose="020F0502020204030204" pitchFamily="34" charset="0"/>
                        </a:rPr>
                        <a:t>0.4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7756</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1711</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5945</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0.371325</a:t>
                      </a:r>
                    </a:p>
                  </a:txBody>
                  <a:tcPr marL="7620" marR="7620" marT="7620" marB="0" anchor="b"/>
                </a:tc>
                <a:extLst>
                  <a:ext uri="{0D108BD9-81ED-4DB2-BD59-A6C34878D82A}">
                    <a16:rowId xmlns:a16="http://schemas.microsoft.com/office/drawing/2014/main" val="104244507"/>
                  </a:ext>
                </a:extLst>
              </a:tr>
              <a:tr h="370840">
                <a:tc>
                  <a:txBody>
                    <a:bodyPr/>
                    <a:lstStyle/>
                    <a:p>
                      <a:pPr algn="r" fontAlgn="b"/>
                      <a:r>
                        <a:rPr lang="en-IN" sz="1100" b="0" i="0" u="none" strike="noStrike">
                          <a:solidFill>
                            <a:srgbClr val="000000"/>
                          </a:solidFill>
                          <a:effectLst/>
                          <a:latin typeface="Calibri" panose="020F0502020204030204" pitchFamily="34" charset="0"/>
                        </a:rPr>
                        <a:t>0.5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12200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1101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10946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0.62623</a:t>
                      </a:r>
                    </a:p>
                  </a:txBody>
                  <a:tcPr marL="7620" marR="7620" marT="7620" marB="0" anchor="b"/>
                </a:tc>
                <a:extLst>
                  <a:ext uri="{0D108BD9-81ED-4DB2-BD59-A6C34878D82A}">
                    <a16:rowId xmlns:a16="http://schemas.microsoft.com/office/drawing/2014/main" val="2728747518"/>
                  </a:ext>
                </a:extLst>
              </a:tr>
              <a:tr h="370840">
                <a:tc>
                  <a:txBody>
                    <a:bodyPr/>
                    <a:lstStyle/>
                    <a:p>
                      <a:pPr algn="r" fontAlgn="b"/>
                      <a:r>
                        <a:rPr lang="en-IN" sz="1100" b="0" i="0" u="none" strike="noStrike">
                          <a:solidFill>
                            <a:srgbClr val="000000"/>
                          </a:solidFill>
                          <a:effectLst/>
                          <a:latin typeface="Calibri" panose="020F0502020204030204" pitchFamily="34" charset="0"/>
                        </a:rPr>
                        <a:t>0.6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12584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12354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64</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0.610299</a:t>
                      </a:r>
                    </a:p>
                  </a:txBody>
                  <a:tcPr marL="7620" marR="7620" marT="7620" marB="0" anchor="b"/>
                </a:tc>
                <a:extLst>
                  <a:ext uri="{0D108BD9-81ED-4DB2-BD59-A6C34878D82A}">
                    <a16:rowId xmlns:a16="http://schemas.microsoft.com/office/drawing/2014/main" val="1313802094"/>
                  </a:ext>
                </a:extLst>
              </a:tr>
            </a:tbl>
          </a:graphicData>
        </a:graphic>
      </p:graphicFrame>
      <p:sp>
        <p:nvSpPr>
          <p:cNvPr id="6" name="TextBox 5">
            <a:extLst>
              <a:ext uri="{FF2B5EF4-FFF2-40B4-BE49-F238E27FC236}">
                <a16:creationId xmlns:a16="http://schemas.microsoft.com/office/drawing/2014/main" id="{061B4A9C-32AD-4B70-8CCD-2E4753F0EE44}"/>
              </a:ext>
            </a:extLst>
          </p:cNvPr>
          <p:cNvSpPr txBox="1"/>
          <p:nvPr/>
        </p:nvSpPr>
        <p:spPr>
          <a:xfrm>
            <a:off x="5430416" y="1479310"/>
            <a:ext cx="3442995" cy="369332"/>
          </a:xfrm>
          <a:prstGeom prst="rect">
            <a:avLst/>
          </a:prstGeom>
          <a:noFill/>
        </p:spPr>
        <p:txBody>
          <a:bodyPr wrap="square" rtlCol="0">
            <a:spAutoFit/>
          </a:bodyPr>
          <a:lstStyle/>
          <a:p>
            <a:r>
              <a:rPr lang="en-IN" dirty="0"/>
              <a:t>72 vs 80</a:t>
            </a:r>
          </a:p>
        </p:txBody>
      </p:sp>
    </p:spTree>
    <p:extLst>
      <p:ext uri="{BB962C8B-B14F-4D97-AF65-F5344CB8AC3E}">
        <p14:creationId xmlns:p14="http://schemas.microsoft.com/office/powerpoint/2010/main" val="30998114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4344D140-F099-4529-B433-B11348C5BE7C}"/>
              </a:ext>
            </a:extLst>
          </p:cNvPr>
          <p:cNvGraphicFramePr>
            <a:graphicFrameLocks noGrp="1"/>
          </p:cNvGraphicFramePr>
          <p:nvPr>
            <p:ph idx="1"/>
            <p:extLst>
              <p:ext uri="{D42A27DB-BD31-4B8C-83A1-F6EECF244321}">
                <p14:modId xmlns:p14="http://schemas.microsoft.com/office/powerpoint/2010/main" val="2514994162"/>
              </p:ext>
            </p:extLst>
          </p:nvPr>
        </p:nvGraphicFramePr>
        <p:xfrm>
          <a:off x="0" y="1492898"/>
          <a:ext cx="5673016" cy="4557936"/>
        </p:xfrm>
        <a:graphic>
          <a:graphicData uri="http://schemas.openxmlformats.org/drawingml/2006/table">
            <a:tbl>
              <a:tblPr firstRow="1" bandRow="1">
                <a:tableStyleId>{5C22544A-7EE6-4342-B048-85BDC9FD1C3A}</a:tableStyleId>
              </a:tblPr>
              <a:tblGrid>
                <a:gridCol w="709127">
                  <a:extLst>
                    <a:ext uri="{9D8B030D-6E8A-4147-A177-3AD203B41FA5}">
                      <a16:colId xmlns:a16="http://schemas.microsoft.com/office/drawing/2014/main" val="569271695"/>
                    </a:ext>
                  </a:extLst>
                </a:gridCol>
                <a:gridCol w="709127">
                  <a:extLst>
                    <a:ext uri="{9D8B030D-6E8A-4147-A177-3AD203B41FA5}">
                      <a16:colId xmlns:a16="http://schemas.microsoft.com/office/drawing/2014/main" val="3121624684"/>
                    </a:ext>
                  </a:extLst>
                </a:gridCol>
                <a:gridCol w="709127">
                  <a:extLst>
                    <a:ext uri="{9D8B030D-6E8A-4147-A177-3AD203B41FA5}">
                      <a16:colId xmlns:a16="http://schemas.microsoft.com/office/drawing/2014/main" val="3537373389"/>
                    </a:ext>
                  </a:extLst>
                </a:gridCol>
                <a:gridCol w="709127">
                  <a:extLst>
                    <a:ext uri="{9D8B030D-6E8A-4147-A177-3AD203B41FA5}">
                      <a16:colId xmlns:a16="http://schemas.microsoft.com/office/drawing/2014/main" val="3692075154"/>
                    </a:ext>
                  </a:extLst>
                </a:gridCol>
                <a:gridCol w="709127">
                  <a:extLst>
                    <a:ext uri="{9D8B030D-6E8A-4147-A177-3AD203B41FA5}">
                      <a16:colId xmlns:a16="http://schemas.microsoft.com/office/drawing/2014/main" val="1231223025"/>
                    </a:ext>
                  </a:extLst>
                </a:gridCol>
                <a:gridCol w="709127">
                  <a:extLst>
                    <a:ext uri="{9D8B030D-6E8A-4147-A177-3AD203B41FA5}">
                      <a16:colId xmlns:a16="http://schemas.microsoft.com/office/drawing/2014/main" val="3143015918"/>
                    </a:ext>
                  </a:extLst>
                </a:gridCol>
                <a:gridCol w="709127">
                  <a:extLst>
                    <a:ext uri="{9D8B030D-6E8A-4147-A177-3AD203B41FA5}">
                      <a16:colId xmlns:a16="http://schemas.microsoft.com/office/drawing/2014/main" val="1808633477"/>
                    </a:ext>
                  </a:extLst>
                </a:gridCol>
                <a:gridCol w="709127">
                  <a:extLst>
                    <a:ext uri="{9D8B030D-6E8A-4147-A177-3AD203B41FA5}">
                      <a16:colId xmlns:a16="http://schemas.microsoft.com/office/drawing/2014/main" val="1398367690"/>
                    </a:ext>
                  </a:extLst>
                </a:gridCol>
              </a:tblGrid>
              <a:tr h="379828">
                <a:tc>
                  <a:txBody>
                    <a:bodyPr/>
                    <a:lstStyle/>
                    <a:p>
                      <a:pPr algn="l" fontAlgn="b"/>
                      <a:r>
                        <a:rPr lang="en-IN" sz="1100" b="0" i="0" u="none" strike="noStrike">
                          <a:solidFill>
                            <a:srgbClr val="000000"/>
                          </a:solidFill>
                          <a:effectLst/>
                          <a:latin typeface="Calibri" panose="020F0502020204030204" pitchFamily="34" charset="0"/>
                        </a:rPr>
                        <a:t>Threshold</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321" marR="7321"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321" marR="7321" marT="7620" marB="0" anchor="b"/>
                </a:tc>
                <a:extLst>
                  <a:ext uri="{0D108BD9-81ED-4DB2-BD59-A6C34878D82A}">
                    <a16:rowId xmlns:a16="http://schemas.microsoft.com/office/drawing/2014/main" val="2894547541"/>
                  </a:ext>
                </a:extLst>
              </a:tr>
              <a:tr h="379828">
                <a:tc>
                  <a:txBody>
                    <a:bodyPr/>
                    <a:lstStyle/>
                    <a:p>
                      <a:pPr algn="r" fontAlgn="b"/>
                      <a:r>
                        <a:rPr lang="en-IN" sz="1100" b="0" i="0" u="none" strike="noStrike">
                          <a:solidFill>
                            <a:srgbClr val="000000"/>
                          </a:solidFill>
                          <a:effectLst/>
                          <a:latin typeface="Calibri" panose="020F0502020204030204" pitchFamily="34" charset="0"/>
                        </a:rPr>
                        <a:t>0.3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5801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3073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2725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0.041372</a:t>
                      </a:r>
                    </a:p>
                  </a:txBody>
                  <a:tcPr marL="7321" marR="7321" marT="7620" marB="0" anchor="b"/>
                </a:tc>
                <a:extLst>
                  <a:ext uri="{0D108BD9-81ED-4DB2-BD59-A6C34878D82A}">
                    <a16:rowId xmlns:a16="http://schemas.microsoft.com/office/drawing/2014/main" val="2306139902"/>
                  </a:ext>
                </a:extLst>
              </a:tr>
              <a:tr h="379828">
                <a:tc>
                  <a:txBody>
                    <a:bodyPr/>
                    <a:lstStyle/>
                    <a:p>
                      <a:pPr algn="r" fontAlgn="b"/>
                      <a:r>
                        <a:rPr lang="en-IN" sz="1100" b="0" i="0" u="none" strike="noStrike" dirty="0">
                          <a:solidFill>
                            <a:srgbClr val="00B0F0"/>
                          </a:solidFill>
                          <a:effectLst/>
                          <a:latin typeface="Calibri" panose="020F0502020204030204" pitchFamily="34" charset="0"/>
                        </a:rPr>
                        <a:t>0.31</a:t>
                      </a:r>
                    </a:p>
                  </a:txBody>
                  <a:tcPr marL="7321" marR="7321" marT="7620" marB="0" anchor="b"/>
                </a:tc>
                <a:tc>
                  <a:txBody>
                    <a:bodyPr/>
                    <a:lstStyle/>
                    <a:p>
                      <a:pPr algn="r" fontAlgn="b"/>
                      <a:r>
                        <a:rPr lang="en-IN" sz="1100" b="0" i="0" u="none" strike="noStrike">
                          <a:solidFill>
                            <a:srgbClr val="00B0F0"/>
                          </a:solidFill>
                          <a:effectLst/>
                          <a:latin typeface="Calibri" panose="020F0502020204030204" pitchFamily="34" charset="0"/>
                        </a:rPr>
                        <a:t>4648</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2692</a:t>
                      </a:r>
                    </a:p>
                  </a:txBody>
                  <a:tcPr marL="7321" marR="7321" marT="7620" marB="0" anchor="b"/>
                </a:tc>
                <a:tc>
                  <a:txBody>
                    <a:bodyPr/>
                    <a:lstStyle/>
                    <a:p>
                      <a:pPr algn="r" fontAlgn="b"/>
                      <a:r>
                        <a:rPr lang="en-IN" sz="1100" b="0" i="0" u="none" strike="noStrike">
                          <a:solidFill>
                            <a:srgbClr val="00B0F0"/>
                          </a:solidFill>
                          <a:effectLst/>
                          <a:latin typeface="Calibri" panose="020F0502020204030204" pitchFamily="34" charset="0"/>
                        </a:rPr>
                        <a:t>1956</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B0F0"/>
                          </a:solidFill>
                          <a:effectLst/>
                          <a:latin typeface="Calibri" panose="020F0502020204030204" pitchFamily="34" charset="0"/>
                        </a:rPr>
                        <a:t>2</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2</a:t>
                      </a:r>
                    </a:p>
                  </a:txBody>
                  <a:tcPr marL="7321" marR="7321" marT="7620" marB="0" anchor="b"/>
                </a:tc>
                <a:tc>
                  <a:txBody>
                    <a:bodyPr/>
                    <a:lstStyle/>
                    <a:p>
                      <a:pPr algn="r" fontAlgn="b"/>
                      <a:r>
                        <a:rPr lang="en-IN" sz="1100" b="0" i="0" u="none" strike="noStrike" dirty="0">
                          <a:solidFill>
                            <a:srgbClr val="00B0F0"/>
                          </a:solidFill>
                          <a:effectLst/>
                          <a:latin typeface="Calibri" panose="020F0502020204030204" pitchFamily="34" charset="0"/>
                        </a:rPr>
                        <a:t>0.051635</a:t>
                      </a:r>
                    </a:p>
                  </a:txBody>
                  <a:tcPr marL="7321" marR="7321" marT="7620" marB="0" anchor="b"/>
                </a:tc>
                <a:extLst>
                  <a:ext uri="{0D108BD9-81ED-4DB2-BD59-A6C34878D82A}">
                    <a16:rowId xmlns:a16="http://schemas.microsoft.com/office/drawing/2014/main" val="397469346"/>
                  </a:ext>
                </a:extLst>
              </a:tr>
              <a:tr h="379828">
                <a:tc>
                  <a:txBody>
                    <a:bodyPr/>
                    <a:lstStyle/>
                    <a:p>
                      <a:pPr algn="r" fontAlgn="b"/>
                      <a:r>
                        <a:rPr lang="en-IN" sz="1100" b="0" i="0" u="none" strike="noStrike">
                          <a:solidFill>
                            <a:srgbClr val="000000"/>
                          </a:solidFill>
                          <a:effectLst/>
                          <a:latin typeface="Calibri" panose="020F0502020204030204" pitchFamily="34" charset="0"/>
                        </a:rPr>
                        <a:t>0.32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5237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2067</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3167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0.045828</a:t>
                      </a:r>
                    </a:p>
                  </a:txBody>
                  <a:tcPr marL="7321" marR="7321" marT="7620" marB="0" anchor="b"/>
                </a:tc>
                <a:extLst>
                  <a:ext uri="{0D108BD9-81ED-4DB2-BD59-A6C34878D82A}">
                    <a16:rowId xmlns:a16="http://schemas.microsoft.com/office/drawing/2014/main" val="4189999118"/>
                  </a:ext>
                </a:extLst>
              </a:tr>
              <a:tr h="379828">
                <a:tc>
                  <a:txBody>
                    <a:bodyPr/>
                    <a:lstStyle/>
                    <a:p>
                      <a:pPr algn="r" fontAlgn="b"/>
                      <a:r>
                        <a:rPr lang="en-IN" sz="1100" b="0" i="0" u="none" strike="noStrike">
                          <a:solidFill>
                            <a:srgbClr val="000000"/>
                          </a:solidFill>
                          <a:effectLst/>
                          <a:latin typeface="Calibri" panose="020F0502020204030204" pitchFamily="34" charset="0"/>
                        </a:rPr>
                        <a:t>0.33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4881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1713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3166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0.04917</a:t>
                      </a:r>
                    </a:p>
                  </a:txBody>
                  <a:tcPr marL="7321" marR="7321" marT="7620" marB="0" anchor="b"/>
                </a:tc>
                <a:extLst>
                  <a:ext uri="{0D108BD9-81ED-4DB2-BD59-A6C34878D82A}">
                    <a16:rowId xmlns:a16="http://schemas.microsoft.com/office/drawing/2014/main" val="1558875022"/>
                  </a:ext>
                </a:extLst>
              </a:tr>
              <a:tr h="379828">
                <a:tc>
                  <a:txBody>
                    <a:bodyPr/>
                    <a:lstStyle/>
                    <a:p>
                      <a:pPr algn="r" fontAlgn="b"/>
                      <a:r>
                        <a:rPr lang="en-IN" sz="1100" b="0" i="0" u="none" strike="noStrike">
                          <a:solidFill>
                            <a:srgbClr val="000000"/>
                          </a:solidFill>
                          <a:effectLst/>
                          <a:latin typeface="Calibri" panose="020F0502020204030204" pitchFamily="34" charset="0"/>
                        </a:rPr>
                        <a:t>0.34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5294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1684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3607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0.045334</a:t>
                      </a:r>
                    </a:p>
                  </a:txBody>
                  <a:tcPr marL="7321" marR="7321" marT="7620" marB="0" anchor="b"/>
                </a:tc>
                <a:extLst>
                  <a:ext uri="{0D108BD9-81ED-4DB2-BD59-A6C34878D82A}">
                    <a16:rowId xmlns:a16="http://schemas.microsoft.com/office/drawing/2014/main" val="4111792051"/>
                  </a:ext>
                </a:extLst>
              </a:tr>
              <a:tr h="379828">
                <a:tc>
                  <a:txBody>
                    <a:bodyPr/>
                    <a:lstStyle/>
                    <a:p>
                      <a:pPr algn="r" fontAlgn="b"/>
                      <a:r>
                        <a:rPr lang="en-IN" sz="1100" b="0" i="0" u="none" strike="noStrike">
                          <a:solidFill>
                            <a:srgbClr val="000000"/>
                          </a:solidFill>
                          <a:effectLst/>
                          <a:latin typeface="Calibri" panose="020F0502020204030204" pitchFamily="34" charset="0"/>
                        </a:rPr>
                        <a:t>0.35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5175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1577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3594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0.046377</a:t>
                      </a:r>
                    </a:p>
                  </a:txBody>
                  <a:tcPr marL="7321" marR="7321" marT="7620" marB="0" anchor="b"/>
                </a:tc>
                <a:extLst>
                  <a:ext uri="{0D108BD9-81ED-4DB2-BD59-A6C34878D82A}">
                    <a16:rowId xmlns:a16="http://schemas.microsoft.com/office/drawing/2014/main" val="4252769975"/>
                  </a:ext>
                </a:extLst>
              </a:tr>
              <a:tr h="379828">
                <a:tc>
                  <a:txBody>
                    <a:bodyPr/>
                    <a:lstStyle/>
                    <a:p>
                      <a:pPr algn="r" fontAlgn="b"/>
                      <a:r>
                        <a:rPr lang="en-IN" sz="1100" b="0" i="0" u="none" strike="noStrike">
                          <a:solidFill>
                            <a:srgbClr val="000000"/>
                          </a:solidFill>
                          <a:effectLst/>
                          <a:latin typeface="Calibri" panose="020F0502020204030204" pitchFamily="34" charset="0"/>
                        </a:rPr>
                        <a:t>0.36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5632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1595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4033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0.042614</a:t>
                      </a:r>
                    </a:p>
                  </a:txBody>
                  <a:tcPr marL="7321" marR="7321" marT="7620" marB="0" anchor="b"/>
                </a:tc>
                <a:extLst>
                  <a:ext uri="{0D108BD9-81ED-4DB2-BD59-A6C34878D82A}">
                    <a16:rowId xmlns:a16="http://schemas.microsoft.com/office/drawing/2014/main" val="2460255584"/>
                  </a:ext>
                </a:extLst>
              </a:tr>
              <a:tr h="379828">
                <a:tc>
                  <a:txBody>
                    <a:bodyPr/>
                    <a:lstStyle/>
                    <a:p>
                      <a:pPr algn="r" fontAlgn="b"/>
                      <a:r>
                        <a:rPr lang="en-IN" sz="1100" b="0" i="0" u="none" strike="noStrike">
                          <a:solidFill>
                            <a:srgbClr val="000000"/>
                          </a:solidFill>
                          <a:effectLst/>
                          <a:latin typeface="Calibri" panose="020F0502020204030204" pitchFamily="34" charset="0"/>
                        </a:rPr>
                        <a:t>0.37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7246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2374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4783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23</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0.3809</a:t>
                      </a:r>
                    </a:p>
                  </a:txBody>
                  <a:tcPr marL="7321" marR="7321" marT="7620" marB="0" anchor="b"/>
                </a:tc>
                <a:extLst>
                  <a:ext uri="{0D108BD9-81ED-4DB2-BD59-A6C34878D82A}">
                    <a16:rowId xmlns:a16="http://schemas.microsoft.com/office/drawing/2014/main" val="1842790787"/>
                  </a:ext>
                </a:extLst>
              </a:tr>
              <a:tr h="379828">
                <a:tc>
                  <a:txBody>
                    <a:bodyPr/>
                    <a:lstStyle/>
                    <a:p>
                      <a:pPr algn="r" fontAlgn="b"/>
                      <a:r>
                        <a:rPr lang="en-IN" sz="1100" b="0" i="0" u="none" strike="noStrike">
                          <a:solidFill>
                            <a:srgbClr val="000000"/>
                          </a:solidFill>
                          <a:effectLst/>
                          <a:latin typeface="Calibri" panose="020F0502020204030204" pitchFamily="34" charset="0"/>
                        </a:rPr>
                        <a:t>0.38</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7924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2361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5467</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0.393741</a:t>
                      </a:r>
                    </a:p>
                  </a:txBody>
                  <a:tcPr marL="7321" marR="7321" marT="7620" marB="0" anchor="b"/>
                </a:tc>
                <a:extLst>
                  <a:ext uri="{0D108BD9-81ED-4DB2-BD59-A6C34878D82A}">
                    <a16:rowId xmlns:a16="http://schemas.microsoft.com/office/drawing/2014/main" val="3439741652"/>
                  </a:ext>
                </a:extLst>
              </a:tr>
              <a:tr h="379828">
                <a:tc>
                  <a:txBody>
                    <a:bodyPr/>
                    <a:lstStyle/>
                    <a:p>
                      <a:pPr algn="r" fontAlgn="b"/>
                      <a:r>
                        <a:rPr lang="en-IN" sz="1100" b="0" i="0" u="none" strike="noStrike">
                          <a:solidFill>
                            <a:srgbClr val="000000"/>
                          </a:solidFill>
                          <a:effectLst/>
                          <a:latin typeface="Calibri" panose="020F0502020204030204" pitchFamily="34" charset="0"/>
                        </a:rPr>
                        <a:t>0.39</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7818</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1900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5820</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22</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0.358148</a:t>
                      </a:r>
                    </a:p>
                  </a:txBody>
                  <a:tcPr marL="7321" marR="7321" marT="7620" marB="0" anchor="b"/>
                </a:tc>
                <a:extLst>
                  <a:ext uri="{0D108BD9-81ED-4DB2-BD59-A6C34878D82A}">
                    <a16:rowId xmlns:a16="http://schemas.microsoft.com/office/drawing/2014/main" val="1596575412"/>
                  </a:ext>
                </a:extLst>
              </a:tr>
              <a:tr h="379828">
                <a:tc>
                  <a:txBody>
                    <a:bodyPr/>
                    <a:lstStyle/>
                    <a:p>
                      <a:pPr algn="r" fontAlgn="b"/>
                      <a:r>
                        <a:rPr lang="en-IN" sz="1100" b="0" i="0" u="none" strike="noStrike">
                          <a:solidFill>
                            <a:srgbClr val="000000"/>
                          </a:solidFill>
                          <a:effectLst/>
                          <a:latin typeface="Calibri" panose="020F0502020204030204" pitchFamily="34" charset="0"/>
                        </a:rPr>
                        <a:t>0.4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7756</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1711</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5945</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321" marR="7321" marT="7620" marB="0" anchor="b"/>
                </a:tc>
                <a:tc>
                  <a:txBody>
                    <a:bodyPr/>
                    <a:lstStyle/>
                    <a:p>
                      <a:pPr algn="r" fontAlgn="b"/>
                      <a:r>
                        <a:rPr lang="en-IN" sz="1100" b="0" i="0" u="none" strike="noStrike">
                          <a:solidFill>
                            <a:srgbClr val="000000"/>
                          </a:solidFill>
                          <a:effectLst/>
                          <a:latin typeface="Calibri" panose="020F0502020204030204" pitchFamily="34" charset="0"/>
                        </a:rPr>
                        <a:t>24</a:t>
                      </a:r>
                    </a:p>
                  </a:txBody>
                  <a:tcPr marL="7321" marR="7321" marT="7620" marB="0" anchor="b"/>
                </a:tc>
                <a:tc>
                  <a:txBody>
                    <a:bodyPr/>
                    <a:lstStyle/>
                    <a:p>
                      <a:pPr algn="r" fontAlgn="b"/>
                      <a:r>
                        <a:rPr lang="en-IN" sz="1100" b="0" i="0" u="none" strike="noStrike" dirty="0">
                          <a:solidFill>
                            <a:srgbClr val="000000"/>
                          </a:solidFill>
                          <a:effectLst/>
                          <a:latin typeface="Calibri" panose="020F0502020204030204" pitchFamily="34" charset="0"/>
                        </a:rPr>
                        <a:t>0.371325</a:t>
                      </a:r>
                    </a:p>
                  </a:txBody>
                  <a:tcPr marL="7321" marR="7321" marT="7620" marB="0" anchor="b"/>
                </a:tc>
                <a:extLst>
                  <a:ext uri="{0D108BD9-81ED-4DB2-BD59-A6C34878D82A}">
                    <a16:rowId xmlns:a16="http://schemas.microsoft.com/office/drawing/2014/main" val="147028978"/>
                  </a:ext>
                </a:extLst>
              </a:tr>
            </a:tbl>
          </a:graphicData>
        </a:graphic>
      </p:graphicFrame>
      <p:graphicFrame>
        <p:nvGraphicFramePr>
          <p:cNvPr id="5" name="Content Placeholder 3">
            <a:extLst>
              <a:ext uri="{FF2B5EF4-FFF2-40B4-BE49-F238E27FC236}">
                <a16:creationId xmlns:a16="http://schemas.microsoft.com/office/drawing/2014/main" id="{060CBA8B-A1B1-4D38-B23F-62F72DB19E52}"/>
              </a:ext>
            </a:extLst>
          </p:cNvPr>
          <p:cNvGraphicFramePr>
            <a:graphicFrameLocks/>
          </p:cNvGraphicFramePr>
          <p:nvPr>
            <p:extLst>
              <p:ext uri="{D42A27DB-BD31-4B8C-83A1-F6EECF244321}">
                <p14:modId xmlns:p14="http://schemas.microsoft.com/office/powerpoint/2010/main" val="2460197352"/>
              </p:ext>
            </p:extLst>
          </p:nvPr>
        </p:nvGraphicFramePr>
        <p:xfrm>
          <a:off x="6195200" y="1492898"/>
          <a:ext cx="5996800" cy="4557936"/>
        </p:xfrm>
        <a:graphic>
          <a:graphicData uri="http://schemas.openxmlformats.org/drawingml/2006/table">
            <a:tbl>
              <a:tblPr firstRow="1" bandRow="1">
                <a:tableStyleId>{5C22544A-7EE6-4342-B048-85BDC9FD1C3A}</a:tableStyleId>
              </a:tblPr>
              <a:tblGrid>
                <a:gridCol w="749600">
                  <a:extLst>
                    <a:ext uri="{9D8B030D-6E8A-4147-A177-3AD203B41FA5}">
                      <a16:colId xmlns:a16="http://schemas.microsoft.com/office/drawing/2014/main" val="569271695"/>
                    </a:ext>
                  </a:extLst>
                </a:gridCol>
                <a:gridCol w="749600">
                  <a:extLst>
                    <a:ext uri="{9D8B030D-6E8A-4147-A177-3AD203B41FA5}">
                      <a16:colId xmlns:a16="http://schemas.microsoft.com/office/drawing/2014/main" val="3121624684"/>
                    </a:ext>
                  </a:extLst>
                </a:gridCol>
                <a:gridCol w="749600">
                  <a:extLst>
                    <a:ext uri="{9D8B030D-6E8A-4147-A177-3AD203B41FA5}">
                      <a16:colId xmlns:a16="http://schemas.microsoft.com/office/drawing/2014/main" val="3537373389"/>
                    </a:ext>
                  </a:extLst>
                </a:gridCol>
                <a:gridCol w="749600">
                  <a:extLst>
                    <a:ext uri="{9D8B030D-6E8A-4147-A177-3AD203B41FA5}">
                      <a16:colId xmlns:a16="http://schemas.microsoft.com/office/drawing/2014/main" val="3692075154"/>
                    </a:ext>
                  </a:extLst>
                </a:gridCol>
                <a:gridCol w="749600">
                  <a:extLst>
                    <a:ext uri="{9D8B030D-6E8A-4147-A177-3AD203B41FA5}">
                      <a16:colId xmlns:a16="http://schemas.microsoft.com/office/drawing/2014/main" val="1231223025"/>
                    </a:ext>
                  </a:extLst>
                </a:gridCol>
                <a:gridCol w="749600">
                  <a:extLst>
                    <a:ext uri="{9D8B030D-6E8A-4147-A177-3AD203B41FA5}">
                      <a16:colId xmlns:a16="http://schemas.microsoft.com/office/drawing/2014/main" val="3143015918"/>
                    </a:ext>
                  </a:extLst>
                </a:gridCol>
                <a:gridCol w="749600">
                  <a:extLst>
                    <a:ext uri="{9D8B030D-6E8A-4147-A177-3AD203B41FA5}">
                      <a16:colId xmlns:a16="http://schemas.microsoft.com/office/drawing/2014/main" val="1808633477"/>
                    </a:ext>
                  </a:extLst>
                </a:gridCol>
                <a:gridCol w="749600">
                  <a:extLst>
                    <a:ext uri="{9D8B030D-6E8A-4147-A177-3AD203B41FA5}">
                      <a16:colId xmlns:a16="http://schemas.microsoft.com/office/drawing/2014/main" val="1398367690"/>
                    </a:ext>
                  </a:extLst>
                </a:gridCol>
              </a:tblGrid>
              <a:tr h="379828">
                <a:tc>
                  <a:txBody>
                    <a:bodyPr/>
                    <a:lstStyle/>
                    <a:p>
                      <a:pPr algn="l" fontAlgn="b"/>
                      <a:r>
                        <a:rPr lang="en-IN" sz="1100" b="0" i="0" u="none" strike="noStrike">
                          <a:solidFill>
                            <a:srgbClr val="000000"/>
                          </a:solidFill>
                          <a:effectLst/>
                          <a:latin typeface="Calibri" panose="020F0502020204030204" pitchFamily="34" charset="0"/>
                        </a:rPr>
                        <a:t>Threshold</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Packets in network</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Non-Coded Packets</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1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2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Destination 3 Unique</a:t>
                      </a:r>
                    </a:p>
                  </a:txBody>
                  <a:tcPr marL="7620" marR="7620" marT="7620" marB="0" anchor="b"/>
                </a:tc>
                <a:tc>
                  <a:txBody>
                    <a:bodyPr/>
                    <a:lstStyle/>
                    <a:p>
                      <a:pPr algn="l" fontAlgn="b"/>
                      <a:r>
                        <a:rPr lang="en-IN" sz="1100" b="0" i="0" u="none" strike="noStrike">
                          <a:solidFill>
                            <a:srgbClr val="000000"/>
                          </a:solidFill>
                          <a:effectLst/>
                          <a:latin typeface="Calibri" panose="020F0502020204030204" pitchFamily="34" charset="0"/>
                        </a:rPr>
                        <a:t>Ratio</a:t>
                      </a:r>
                    </a:p>
                  </a:txBody>
                  <a:tcPr marL="7620" marR="7620" marT="7620" marB="0" anchor="b"/>
                </a:tc>
                <a:extLst>
                  <a:ext uri="{0D108BD9-81ED-4DB2-BD59-A6C34878D82A}">
                    <a16:rowId xmlns:a16="http://schemas.microsoft.com/office/drawing/2014/main" val="2894547541"/>
                  </a:ext>
                </a:extLst>
              </a:tr>
              <a:tr h="379828">
                <a:tc>
                  <a:txBody>
                    <a:bodyPr/>
                    <a:lstStyle/>
                    <a:p>
                      <a:pPr algn="r" fontAlgn="b"/>
                      <a:r>
                        <a:rPr lang="en-IN" sz="1100" b="0" i="0" u="none" strike="noStrike">
                          <a:solidFill>
                            <a:srgbClr val="000000"/>
                          </a:solidFill>
                          <a:effectLst/>
                          <a:latin typeface="Calibri" panose="020F0502020204030204" pitchFamily="34" charset="0"/>
                        </a:rPr>
                        <a:t>0.3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18607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10445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7910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0.490138</a:t>
                      </a:r>
                    </a:p>
                  </a:txBody>
                  <a:tcPr marL="7620" marR="7620" marT="7620" marB="0" anchor="b"/>
                </a:tc>
                <a:extLst>
                  <a:ext uri="{0D108BD9-81ED-4DB2-BD59-A6C34878D82A}">
                    <a16:rowId xmlns:a16="http://schemas.microsoft.com/office/drawing/2014/main" val="2306139902"/>
                  </a:ext>
                </a:extLst>
              </a:tr>
              <a:tr h="379828">
                <a:tc>
                  <a:txBody>
                    <a:bodyPr/>
                    <a:lstStyle/>
                    <a:p>
                      <a:pPr algn="r" fontAlgn="b"/>
                      <a:r>
                        <a:rPr lang="en-IN" sz="1100" b="0" i="0" u="none" strike="noStrike" dirty="0">
                          <a:solidFill>
                            <a:srgbClr val="000000"/>
                          </a:solidFill>
                          <a:effectLst/>
                          <a:latin typeface="Calibri" panose="020F0502020204030204" pitchFamily="34" charset="0"/>
                        </a:rPr>
                        <a:t>0.31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19199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10450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8428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0.543778</a:t>
                      </a:r>
                    </a:p>
                  </a:txBody>
                  <a:tcPr marL="7620" marR="7620" marT="7620" marB="0" anchor="b"/>
                </a:tc>
                <a:extLst>
                  <a:ext uri="{0D108BD9-81ED-4DB2-BD59-A6C34878D82A}">
                    <a16:rowId xmlns:a16="http://schemas.microsoft.com/office/drawing/2014/main" val="397469346"/>
                  </a:ext>
                </a:extLst>
              </a:tr>
              <a:tr h="379828">
                <a:tc>
                  <a:txBody>
                    <a:bodyPr/>
                    <a:lstStyle/>
                    <a:p>
                      <a:pPr algn="r" fontAlgn="b"/>
                      <a:r>
                        <a:rPr lang="en-IN" sz="1100" b="0" i="0" u="none" strike="noStrike" dirty="0">
                          <a:solidFill>
                            <a:srgbClr val="000000"/>
                          </a:solidFill>
                          <a:effectLst/>
                          <a:latin typeface="Calibri" panose="020F0502020204030204" pitchFamily="34" charset="0"/>
                        </a:rPr>
                        <a:t>0.32</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21712</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11914</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9462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143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74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142</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0.661385</a:t>
                      </a:r>
                    </a:p>
                  </a:txBody>
                  <a:tcPr marL="7620" marR="7620" marT="7620" marB="0" anchor="b"/>
                </a:tc>
                <a:extLst>
                  <a:ext uri="{0D108BD9-81ED-4DB2-BD59-A6C34878D82A}">
                    <a16:rowId xmlns:a16="http://schemas.microsoft.com/office/drawing/2014/main" val="4189999118"/>
                  </a:ext>
                </a:extLst>
              </a:tr>
              <a:tr h="379828">
                <a:tc>
                  <a:txBody>
                    <a:bodyPr/>
                    <a:lstStyle/>
                    <a:p>
                      <a:pPr algn="r" fontAlgn="b"/>
                      <a:r>
                        <a:rPr lang="en-IN" sz="1100" b="0" i="0" u="none" strike="noStrike">
                          <a:solidFill>
                            <a:srgbClr val="000000"/>
                          </a:solidFill>
                          <a:effectLst/>
                          <a:latin typeface="Calibri" panose="020F0502020204030204" pitchFamily="34" charset="0"/>
                        </a:rPr>
                        <a:t>0.33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22789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11818</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10618</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107</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133</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105</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0.605555</a:t>
                      </a:r>
                    </a:p>
                  </a:txBody>
                  <a:tcPr marL="7620" marR="7620" marT="7620" marB="0" anchor="b"/>
                </a:tc>
                <a:extLst>
                  <a:ext uri="{0D108BD9-81ED-4DB2-BD59-A6C34878D82A}">
                    <a16:rowId xmlns:a16="http://schemas.microsoft.com/office/drawing/2014/main" val="1558875022"/>
                  </a:ext>
                </a:extLst>
              </a:tr>
              <a:tr h="379828">
                <a:tc>
                  <a:txBody>
                    <a:bodyPr/>
                    <a:lstStyle/>
                    <a:p>
                      <a:pPr algn="r" fontAlgn="b"/>
                      <a:r>
                        <a:rPr lang="en-IN" sz="1100" b="0" i="0" u="none" strike="noStrike" dirty="0">
                          <a:solidFill>
                            <a:srgbClr val="00B0F0"/>
                          </a:solidFill>
                          <a:effectLst/>
                          <a:latin typeface="Calibri" panose="020F0502020204030204" pitchFamily="34" charset="0"/>
                        </a:rPr>
                        <a:t>0.34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25751</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12667</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12518</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190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154</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190</a:t>
                      </a:r>
                    </a:p>
                  </a:txBody>
                  <a:tcPr marL="7620" marR="7620" marT="7620" marB="0" anchor="b"/>
                </a:tc>
                <a:tc>
                  <a:txBody>
                    <a:bodyPr/>
                    <a:lstStyle/>
                    <a:p>
                      <a:pPr algn="r" fontAlgn="b"/>
                      <a:r>
                        <a:rPr lang="en-IN" sz="1100" b="0" i="0" u="none" strike="noStrike" dirty="0">
                          <a:solidFill>
                            <a:srgbClr val="00B0F0"/>
                          </a:solidFill>
                          <a:effectLst/>
                          <a:latin typeface="Calibri" panose="020F0502020204030204" pitchFamily="34" charset="0"/>
                        </a:rPr>
                        <a:t>0.829482</a:t>
                      </a:r>
                    </a:p>
                  </a:txBody>
                  <a:tcPr marL="7620" marR="7620" marT="7620" marB="0" anchor="b"/>
                </a:tc>
                <a:extLst>
                  <a:ext uri="{0D108BD9-81ED-4DB2-BD59-A6C34878D82A}">
                    <a16:rowId xmlns:a16="http://schemas.microsoft.com/office/drawing/2014/main" val="4111792051"/>
                  </a:ext>
                </a:extLst>
              </a:tr>
              <a:tr h="379828">
                <a:tc>
                  <a:txBody>
                    <a:bodyPr/>
                    <a:lstStyle/>
                    <a:p>
                      <a:pPr algn="r" fontAlgn="b"/>
                      <a:r>
                        <a:rPr lang="en-IN" sz="1100" b="0" i="0" u="none" strike="noStrike">
                          <a:solidFill>
                            <a:srgbClr val="000000"/>
                          </a:solidFill>
                          <a:effectLst/>
                          <a:latin typeface="Calibri" panose="020F0502020204030204" pitchFamily="34" charset="0"/>
                        </a:rPr>
                        <a:t>0.35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26583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13214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12853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0.814054</a:t>
                      </a:r>
                    </a:p>
                  </a:txBody>
                  <a:tcPr marL="7620" marR="7620" marT="7620" marB="0" anchor="b"/>
                </a:tc>
                <a:extLst>
                  <a:ext uri="{0D108BD9-81ED-4DB2-BD59-A6C34878D82A}">
                    <a16:rowId xmlns:a16="http://schemas.microsoft.com/office/drawing/2014/main" val="4252769975"/>
                  </a:ext>
                </a:extLst>
              </a:tr>
              <a:tr h="379828">
                <a:tc>
                  <a:txBody>
                    <a:bodyPr/>
                    <a:lstStyle/>
                    <a:p>
                      <a:pPr algn="r" fontAlgn="b"/>
                      <a:r>
                        <a:rPr lang="en-IN" sz="1100" b="0" i="0" u="none" strike="noStrike">
                          <a:solidFill>
                            <a:srgbClr val="000000"/>
                          </a:solidFill>
                          <a:effectLst/>
                          <a:latin typeface="Calibri" panose="020F0502020204030204" pitchFamily="34" charset="0"/>
                        </a:rPr>
                        <a:t>0.36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23479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9695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13387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140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0.753013</a:t>
                      </a:r>
                    </a:p>
                  </a:txBody>
                  <a:tcPr marL="7620" marR="7620" marT="7620" marB="0" anchor="b"/>
                </a:tc>
                <a:extLst>
                  <a:ext uri="{0D108BD9-81ED-4DB2-BD59-A6C34878D82A}">
                    <a16:rowId xmlns:a16="http://schemas.microsoft.com/office/drawing/2014/main" val="2460255584"/>
                  </a:ext>
                </a:extLst>
              </a:tr>
              <a:tr h="379828">
                <a:tc>
                  <a:txBody>
                    <a:bodyPr/>
                    <a:lstStyle/>
                    <a:p>
                      <a:pPr algn="r" fontAlgn="b"/>
                      <a:r>
                        <a:rPr lang="en-IN" sz="1100" b="0" i="0" u="none" strike="noStrike">
                          <a:solidFill>
                            <a:srgbClr val="000000"/>
                          </a:solidFill>
                          <a:effectLst/>
                          <a:latin typeface="Calibri" panose="020F0502020204030204" pitchFamily="34" charset="0"/>
                        </a:rPr>
                        <a:t>0.37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26761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11296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14922</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201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163</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0.787713</a:t>
                      </a:r>
                    </a:p>
                  </a:txBody>
                  <a:tcPr marL="7620" marR="7620" marT="7620" marB="0" anchor="b"/>
                </a:tc>
                <a:extLst>
                  <a:ext uri="{0D108BD9-81ED-4DB2-BD59-A6C34878D82A}">
                    <a16:rowId xmlns:a16="http://schemas.microsoft.com/office/drawing/2014/main" val="1842790787"/>
                  </a:ext>
                </a:extLst>
              </a:tr>
              <a:tr h="379828">
                <a:tc>
                  <a:txBody>
                    <a:bodyPr/>
                    <a:lstStyle/>
                    <a:p>
                      <a:pPr algn="r" fontAlgn="b"/>
                      <a:r>
                        <a:rPr lang="en-IN" sz="1100" b="0" i="0" u="none" strike="noStrike">
                          <a:solidFill>
                            <a:srgbClr val="000000"/>
                          </a:solidFill>
                          <a:effectLst/>
                          <a:latin typeface="Calibri" panose="020F0502020204030204" pitchFamily="34" charset="0"/>
                        </a:rPr>
                        <a:t>0.38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26315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8849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16954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190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0.802584</a:t>
                      </a:r>
                    </a:p>
                  </a:txBody>
                  <a:tcPr marL="7620" marR="7620" marT="7620" marB="0" anchor="b"/>
                </a:tc>
                <a:extLst>
                  <a:ext uri="{0D108BD9-81ED-4DB2-BD59-A6C34878D82A}">
                    <a16:rowId xmlns:a16="http://schemas.microsoft.com/office/drawing/2014/main" val="3439741652"/>
                  </a:ext>
                </a:extLst>
              </a:tr>
              <a:tr h="379828">
                <a:tc>
                  <a:txBody>
                    <a:bodyPr/>
                    <a:lstStyle/>
                    <a:p>
                      <a:pPr algn="r" fontAlgn="b"/>
                      <a:r>
                        <a:rPr lang="en-IN" sz="1100" b="0" i="0" u="none" strike="noStrike">
                          <a:solidFill>
                            <a:srgbClr val="000000"/>
                          </a:solidFill>
                          <a:effectLst/>
                          <a:latin typeface="Calibri" panose="020F0502020204030204" pitchFamily="34" charset="0"/>
                        </a:rPr>
                        <a:t>0.39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24881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6735</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17669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158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179</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0.829549</a:t>
                      </a:r>
                    </a:p>
                  </a:txBody>
                  <a:tcPr marL="7620" marR="7620" marT="7620" marB="0" anchor="b"/>
                </a:tc>
                <a:extLst>
                  <a:ext uri="{0D108BD9-81ED-4DB2-BD59-A6C34878D82A}">
                    <a16:rowId xmlns:a16="http://schemas.microsoft.com/office/drawing/2014/main" val="1596575412"/>
                  </a:ext>
                </a:extLst>
              </a:tr>
              <a:tr h="379828">
                <a:tc>
                  <a:txBody>
                    <a:bodyPr/>
                    <a:lstStyle/>
                    <a:p>
                      <a:pPr algn="r" fontAlgn="b"/>
                      <a:r>
                        <a:rPr lang="en-IN" sz="1100" b="0" i="0" u="none" strike="noStrike">
                          <a:solidFill>
                            <a:srgbClr val="000000"/>
                          </a:solidFill>
                          <a:effectLst/>
                          <a:latin typeface="Calibri" panose="020F0502020204030204" pitchFamily="34" charset="0"/>
                        </a:rPr>
                        <a:t>0.4</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25470</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6218</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18871</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167</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186</a:t>
                      </a:r>
                    </a:p>
                  </a:txBody>
                  <a:tcPr marL="7620" marR="7620" marT="7620" marB="0" anchor="b"/>
                </a:tc>
                <a:tc>
                  <a:txBody>
                    <a:bodyPr/>
                    <a:lstStyle/>
                    <a:p>
                      <a:pPr algn="r" fontAlgn="b"/>
                      <a:r>
                        <a:rPr lang="en-IN" sz="1100" b="0" i="0" u="none" strike="noStrike">
                          <a:solidFill>
                            <a:srgbClr val="000000"/>
                          </a:solidFill>
                          <a:effectLst/>
                          <a:latin typeface="Calibri" panose="020F0502020204030204" pitchFamily="34" charset="0"/>
                        </a:rPr>
                        <a:t>167</a:t>
                      </a:r>
                    </a:p>
                  </a:txBody>
                  <a:tcPr marL="7620" marR="7620" marT="7620" marB="0" anchor="b"/>
                </a:tc>
                <a:tc>
                  <a:txBody>
                    <a:bodyPr/>
                    <a:lstStyle/>
                    <a:p>
                      <a:pPr algn="r" fontAlgn="b"/>
                      <a:r>
                        <a:rPr lang="en-IN" sz="1100" b="0" i="0" u="none" strike="noStrike" dirty="0">
                          <a:solidFill>
                            <a:srgbClr val="000000"/>
                          </a:solidFill>
                          <a:effectLst/>
                          <a:latin typeface="Calibri" panose="020F0502020204030204" pitchFamily="34" charset="0"/>
                        </a:rPr>
                        <a:t>0.816647</a:t>
                      </a:r>
                    </a:p>
                  </a:txBody>
                  <a:tcPr marL="7620" marR="7620" marT="7620" marB="0" anchor="b"/>
                </a:tc>
                <a:extLst>
                  <a:ext uri="{0D108BD9-81ED-4DB2-BD59-A6C34878D82A}">
                    <a16:rowId xmlns:a16="http://schemas.microsoft.com/office/drawing/2014/main" val="147028978"/>
                  </a:ext>
                </a:extLst>
              </a:tr>
            </a:tbl>
          </a:graphicData>
        </a:graphic>
      </p:graphicFrame>
      <p:sp>
        <p:nvSpPr>
          <p:cNvPr id="6" name="TextBox 5">
            <a:extLst>
              <a:ext uri="{FF2B5EF4-FFF2-40B4-BE49-F238E27FC236}">
                <a16:creationId xmlns:a16="http://schemas.microsoft.com/office/drawing/2014/main" id="{A82259B2-A012-457B-83D8-3BFDC74A4723}"/>
              </a:ext>
            </a:extLst>
          </p:cNvPr>
          <p:cNvSpPr txBox="1"/>
          <p:nvPr/>
        </p:nvSpPr>
        <p:spPr>
          <a:xfrm>
            <a:off x="5430416" y="1123566"/>
            <a:ext cx="3442995" cy="369332"/>
          </a:xfrm>
          <a:prstGeom prst="rect">
            <a:avLst/>
          </a:prstGeom>
          <a:noFill/>
        </p:spPr>
        <p:txBody>
          <a:bodyPr wrap="square" rtlCol="0">
            <a:spAutoFit/>
          </a:bodyPr>
          <a:lstStyle/>
          <a:p>
            <a:r>
              <a:rPr lang="en-IN" dirty="0"/>
              <a:t>72 vs 80</a:t>
            </a:r>
          </a:p>
        </p:txBody>
      </p:sp>
    </p:spTree>
    <p:extLst>
      <p:ext uri="{BB962C8B-B14F-4D97-AF65-F5344CB8AC3E}">
        <p14:creationId xmlns:p14="http://schemas.microsoft.com/office/powerpoint/2010/main" val="36070472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C402C-319B-4E3A-89B5-6BE6E160977D}"/>
              </a:ext>
            </a:extLst>
          </p:cNvPr>
          <p:cNvSpPr>
            <a:spLocks noGrp="1"/>
          </p:cNvSpPr>
          <p:nvPr>
            <p:ph type="title"/>
          </p:nvPr>
        </p:nvSpPr>
        <p:spPr>
          <a:xfrm>
            <a:off x="772393" y="2419547"/>
            <a:ext cx="10353761" cy="1326321"/>
          </a:xfrm>
        </p:spPr>
        <p:txBody>
          <a:bodyPr/>
          <a:lstStyle/>
          <a:p>
            <a:r>
              <a:rPr lang="en-IN" dirty="0"/>
              <a:t>Applications!</a:t>
            </a:r>
          </a:p>
        </p:txBody>
      </p:sp>
    </p:spTree>
    <p:extLst>
      <p:ext uri="{BB962C8B-B14F-4D97-AF65-F5344CB8AC3E}">
        <p14:creationId xmlns:p14="http://schemas.microsoft.com/office/powerpoint/2010/main" val="12684912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B8CB9-2A08-4723-8371-4798654FF89C}"/>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5E57EA65-D394-42E6-9860-B5C7F1CA0B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4848" y="275797"/>
            <a:ext cx="11544360" cy="6493703"/>
          </a:xfrm>
        </p:spPr>
      </p:pic>
    </p:spTree>
    <p:extLst>
      <p:ext uri="{BB962C8B-B14F-4D97-AF65-F5344CB8AC3E}">
        <p14:creationId xmlns:p14="http://schemas.microsoft.com/office/powerpoint/2010/main" val="220909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02891-BFB8-4407-951E-1896DABC9CCD}"/>
              </a:ext>
            </a:extLst>
          </p:cNvPr>
          <p:cNvSpPr>
            <a:spLocks noGrp="1"/>
          </p:cNvSpPr>
          <p:nvPr>
            <p:ph type="title"/>
          </p:nvPr>
        </p:nvSpPr>
        <p:spPr/>
        <p:txBody>
          <a:bodyPr/>
          <a:lstStyle/>
          <a:p>
            <a:r>
              <a:rPr lang="en-IN" dirty="0"/>
              <a:t>P2P Networks</a:t>
            </a:r>
          </a:p>
        </p:txBody>
      </p:sp>
      <p:sp>
        <p:nvSpPr>
          <p:cNvPr id="3" name="Content Placeholder 2">
            <a:extLst>
              <a:ext uri="{FF2B5EF4-FFF2-40B4-BE49-F238E27FC236}">
                <a16:creationId xmlns:a16="http://schemas.microsoft.com/office/drawing/2014/main" id="{43EC074B-C631-413D-A35A-25D442EC55EC}"/>
              </a:ext>
            </a:extLst>
          </p:cNvPr>
          <p:cNvSpPr>
            <a:spLocks noGrp="1"/>
          </p:cNvSpPr>
          <p:nvPr>
            <p:ph idx="1"/>
          </p:nvPr>
        </p:nvSpPr>
        <p:spPr/>
        <p:txBody>
          <a:bodyPr/>
          <a:lstStyle/>
          <a:p>
            <a:r>
              <a:rPr lang="en-US" dirty="0"/>
              <a:t>A server distributes a ﬁle by breaking it down into small blocks.</a:t>
            </a:r>
          </a:p>
          <a:p>
            <a:r>
              <a:rPr lang="en-US" dirty="0"/>
              <a:t>Clients in turns, download those small blocks from the server and distribute them among their neighbors.</a:t>
            </a:r>
            <a:endParaRPr lang="en-IN" dirty="0"/>
          </a:p>
          <a:p>
            <a:r>
              <a:rPr lang="en-US" dirty="0"/>
              <a:t>Network coding has been used in a P2P prototype called Avalanche developed by Microsoft where the blocks sent by servers and clients are random combinations of original blocks.</a:t>
            </a:r>
          </a:p>
          <a:p>
            <a:endParaRPr lang="en-US" dirty="0"/>
          </a:p>
        </p:txBody>
      </p:sp>
    </p:spTree>
    <p:extLst>
      <p:ext uri="{BB962C8B-B14F-4D97-AF65-F5344CB8AC3E}">
        <p14:creationId xmlns:p14="http://schemas.microsoft.com/office/powerpoint/2010/main" val="3092447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02891-BFB8-4407-951E-1896DABC9CCD}"/>
              </a:ext>
            </a:extLst>
          </p:cNvPr>
          <p:cNvSpPr>
            <a:spLocks noGrp="1"/>
          </p:cNvSpPr>
          <p:nvPr>
            <p:ph type="title"/>
          </p:nvPr>
        </p:nvSpPr>
        <p:spPr/>
        <p:txBody>
          <a:bodyPr/>
          <a:lstStyle/>
          <a:p>
            <a:r>
              <a:rPr lang="en-IN" dirty="0"/>
              <a:t>P2P Networks</a:t>
            </a:r>
          </a:p>
        </p:txBody>
      </p:sp>
      <p:sp>
        <p:nvSpPr>
          <p:cNvPr id="3" name="Content Placeholder 2">
            <a:extLst>
              <a:ext uri="{FF2B5EF4-FFF2-40B4-BE49-F238E27FC236}">
                <a16:creationId xmlns:a16="http://schemas.microsoft.com/office/drawing/2014/main" id="{43EC074B-C631-413D-A35A-25D442EC55EC}"/>
              </a:ext>
            </a:extLst>
          </p:cNvPr>
          <p:cNvSpPr>
            <a:spLocks noGrp="1"/>
          </p:cNvSpPr>
          <p:nvPr>
            <p:ph idx="1"/>
          </p:nvPr>
        </p:nvSpPr>
        <p:spPr>
          <a:xfrm>
            <a:off x="913795" y="1653004"/>
            <a:ext cx="10353762" cy="3695136"/>
          </a:xfrm>
        </p:spPr>
        <p:txBody>
          <a:bodyPr/>
          <a:lstStyle/>
          <a:p>
            <a:r>
              <a:rPr lang="en-US" dirty="0"/>
              <a:t>Server divides files into smaller blocks. (B1,B2,B3,B4,…,Bn.)</a:t>
            </a:r>
          </a:p>
          <a:p>
            <a:r>
              <a:rPr lang="en-US" dirty="0"/>
              <a:t>Client now receives a linear combination of these blocks.</a:t>
            </a:r>
          </a:p>
          <a:p>
            <a:r>
              <a:rPr lang="en-US" dirty="0"/>
              <a:t>A coeﬃcient vector u is sent for the client to be able to decode the original blocks.</a:t>
            </a:r>
          </a:p>
          <a:p>
            <a:endParaRPr lang="en-US" dirty="0"/>
          </a:p>
        </p:txBody>
      </p:sp>
      <p:pic>
        <p:nvPicPr>
          <p:cNvPr id="5" name="Picture 4">
            <a:extLst>
              <a:ext uri="{FF2B5EF4-FFF2-40B4-BE49-F238E27FC236}">
                <a16:creationId xmlns:a16="http://schemas.microsoft.com/office/drawing/2014/main" id="{A5452F29-2DA1-400C-B46C-240AE95719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80599" y="3222945"/>
            <a:ext cx="5220152" cy="3635055"/>
          </a:xfrm>
          <a:prstGeom prst="rect">
            <a:avLst/>
          </a:prstGeom>
        </p:spPr>
      </p:pic>
    </p:spTree>
    <p:extLst>
      <p:ext uri="{BB962C8B-B14F-4D97-AF65-F5344CB8AC3E}">
        <p14:creationId xmlns:p14="http://schemas.microsoft.com/office/powerpoint/2010/main" val="18774840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73B3C8-511F-4B0F-AD33-C00A16C18D3B}"/>
              </a:ext>
            </a:extLst>
          </p:cNvPr>
          <p:cNvSpPr>
            <a:spLocks noGrp="1"/>
          </p:cNvSpPr>
          <p:nvPr>
            <p:ph type="title"/>
          </p:nvPr>
        </p:nvSpPr>
        <p:spPr/>
        <p:txBody>
          <a:bodyPr/>
          <a:lstStyle/>
          <a:p>
            <a:r>
              <a:rPr lang="en-IN" dirty="0"/>
              <a:t>COPE: Packet-level Network Coding</a:t>
            </a:r>
          </a:p>
        </p:txBody>
      </p:sp>
      <p:sp>
        <p:nvSpPr>
          <p:cNvPr id="3" name="Content Placeholder 2">
            <a:extLst>
              <a:ext uri="{FF2B5EF4-FFF2-40B4-BE49-F238E27FC236}">
                <a16:creationId xmlns:a16="http://schemas.microsoft.com/office/drawing/2014/main" id="{91581154-A6A7-4B31-88B8-240E769D5996}"/>
              </a:ext>
            </a:extLst>
          </p:cNvPr>
          <p:cNvSpPr>
            <a:spLocks noGrp="1"/>
          </p:cNvSpPr>
          <p:nvPr>
            <p:ph idx="1"/>
          </p:nvPr>
        </p:nvSpPr>
        <p:spPr/>
        <p:txBody>
          <a:bodyPr/>
          <a:lstStyle/>
          <a:p>
            <a:r>
              <a:rPr lang="en-US" dirty="0"/>
              <a:t>It takes advantage of the broadcast nature of the wireless medium, which allow multiple nearby nodes to overhear a packet when it is broadcast from a node.</a:t>
            </a:r>
          </a:p>
          <a:p>
            <a:endParaRPr lang="en-IN" dirty="0"/>
          </a:p>
        </p:txBody>
      </p:sp>
      <p:pic>
        <p:nvPicPr>
          <p:cNvPr id="5" name="Picture 4">
            <a:extLst>
              <a:ext uri="{FF2B5EF4-FFF2-40B4-BE49-F238E27FC236}">
                <a16:creationId xmlns:a16="http://schemas.microsoft.com/office/drawing/2014/main" id="{F06C88C0-9F76-48A3-9B9B-EA2665639E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1688" y="3128083"/>
            <a:ext cx="4848623" cy="3048880"/>
          </a:xfrm>
          <a:prstGeom prst="rect">
            <a:avLst/>
          </a:prstGeom>
        </p:spPr>
      </p:pic>
    </p:spTree>
    <p:extLst>
      <p:ext uri="{BB962C8B-B14F-4D97-AF65-F5344CB8AC3E}">
        <p14:creationId xmlns:p14="http://schemas.microsoft.com/office/powerpoint/2010/main" val="27231509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82ED7-7086-498B-9FEF-5CE98A593B4B}"/>
              </a:ext>
            </a:extLst>
          </p:cNvPr>
          <p:cNvSpPr>
            <a:spLocks noGrp="1"/>
          </p:cNvSpPr>
          <p:nvPr>
            <p:ph type="title"/>
          </p:nvPr>
        </p:nvSpPr>
        <p:spPr>
          <a:xfrm>
            <a:off x="163595" y="356986"/>
            <a:ext cx="10353761" cy="1326321"/>
          </a:xfrm>
        </p:spPr>
        <p:txBody>
          <a:bodyPr/>
          <a:lstStyle/>
          <a:p>
            <a:r>
              <a:rPr lang="en-IN" dirty="0"/>
              <a:t>Network Coding In security</a:t>
            </a:r>
          </a:p>
        </p:txBody>
      </p:sp>
      <p:sp>
        <p:nvSpPr>
          <p:cNvPr id="3" name="Content Placeholder 2">
            <a:extLst>
              <a:ext uri="{FF2B5EF4-FFF2-40B4-BE49-F238E27FC236}">
                <a16:creationId xmlns:a16="http://schemas.microsoft.com/office/drawing/2014/main" id="{07954105-A39E-43B1-95C4-F34CD7E613FE}"/>
              </a:ext>
            </a:extLst>
          </p:cNvPr>
          <p:cNvSpPr>
            <a:spLocks noGrp="1"/>
          </p:cNvSpPr>
          <p:nvPr>
            <p:ph idx="1"/>
          </p:nvPr>
        </p:nvSpPr>
        <p:spPr/>
        <p:txBody>
          <a:bodyPr/>
          <a:lstStyle/>
          <a:p>
            <a:r>
              <a:rPr lang="en-US" dirty="0"/>
              <a:t>Network coding has been shown to improve security against many types of attacks including: eavesdropping, modifying data, and jamming attack.</a:t>
            </a:r>
          </a:p>
          <a:p>
            <a:r>
              <a:rPr lang="en-US" dirty="0"/>
              <a:t>Data does not exist on one node but rather is distributed, overhearing data packets will not result in getting the information except by getting all the required blocks which makes it harder for the eavesdropper</a:t>
            </a:r>
          </a:p>
          <a:p>
            <a:r>
              <a:rPr lang="en-US" dirty="0"/>
              <a:t>Due to data distribution we can know any piece that was changed, which prevents against modification attacks.</a:t>
            </a:r>
          </a:p>
          <a:p>
            <a:endParaRPr lang="en-IN" dirty="0"/>
          </a:p>
        </p:txBody>
      </p:sp>
    </p:spTree>
    <p:extLst>
      <p:ext uri="{BB962C8B-B14F-4D97-AF65-F5344CB8AC3E}">
        <p14:creationId xmlns:p14="http://schemas.microsoft.com/office/powerpoint/2010/main" val="20525557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D4B34-155F-4813-9F32-4DD71C05F5EF}"/>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8DB3DE94-C870-40D9-A61F-E9F954D1BCA1}"/>
              </a:ext>
            </a:extLst>
          </p:cNvPr>
          <p:cNvSpPr>
            <a:spLocks noGrp="1"/>
          </p:cNvSpPr>
          <p:nvPr>
            <p:ph idx="1"/>
          </p:nvPr>
        </p:nvSpPr>
        <p:spPr/>
        <p:txBody>
          <a:bodyPr/>
          <a:lstStyle/>
          <a:p>
            <a:r>
              <a:rPr lang="en-IN" dirty="0"/>
              <a:t>Network Coding is a new and promising area which is based on computer and communication network problems.</a:t>
            </a:r>
          </a:p>
          <a:p>
            <a:r>
              <a:rPr lang="en-IN" dirty="0"/>
              <a:t>Using network coding could help improve performance of a networks by exploiting current infrastructure.</a:t>
            </a:r>
          </a:p>
          <a:p>
            <a:r>
              <a:rPr lang="en-IN" dirty="0"/>
              <a:t>Compared to traditional routing, Network Coding offers more benefits with respect to resource, efficiency and robustness.</a:t>
            </a:r>
          </a:p>
        </p:txBody>
      </p:sp>
    </p:spTree>
    <p:extLst>
      <p:ext uri="{BB962C8B-B14F-4D97-AF65-F5344CB8AC3E}">
        <p14:creationId xmlns:p14="http://schemas.microsoft.com/office/powerpoint/2010/main" val="22699409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BFC1F1-1E42-44F3-A48C-09E0C0F52827}"/>
              </a:ext>
            </a:extLst>
          </p:cNvPr>
          <p:cNvSpPr>
            <a:spLocks noGrp="1"/>
          </p:cNvSpPr>
          <p:nvPr>
            <p:ph type="title"/>
          </p:nvPr>
        </p:nvSpPr>
        <p:spPr/>
        <p:txBody>
          <a:bodyPr/>
          <a:lstStyle/>
          <a:p>
            <a:r>
              <a:rPr lang="en-IN" dirty="0"/>
              <a:t>How Did I Enjoy Japan?</a:t>
            </a:r>
          </a:p>
        </p:txBody>
      </p:sp>
      <p:pic>
        <p:nvPicPr>
          <p:cNvPr id="10" name="Content Placeholder 9">
            <a:extLst>
              <a:ext uri="{FF2B5EF4-FFF2-40B4-BE49-F238E27FC236}">
                <a16:creationId xmlns:a16="http://schemas.microsoft.com/office/drawing/2014/main" id="{00D01050-AFD2-44FA-82DB-803195E69A8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0" y="3559628"/>
            <a:ext cx="5203371" cy="3467980"/>
          </a:xfrm>
        </p:spPr>
      </p:pic>
      <p:pic>
        <p:nvPicPr>
          <p:cNvPr id="12" name="Picture 11">
            <a:extLst>
              <a:ext uri="{FF2B5EF4-FFF2-40B4-BE49-F238E27FC236}">
                <a16:creationId xmlns:a16="http://schemas.microsoft.com/office/drawing/2014/main" id="{A5D14073-8C75-421D-8D4F-E674972EF1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088" y="2996510"/>
            <a:ext cx="5792236" cy="3861490"/>
          </a:xfrm>
          <a:prstGeom prst="rect">
            <a:avLst/>
          </a:prstGeom>
        </p:spPr>
      </p:pic>
      <p:pic>
        <p:nvPicPr>
          <p:cNvPr id="4" name="Picture 3">
            <a:extLst>
              <a:ext uri="{FF2B5EF4-FFF2-40B4-BE49-F238E27FC236}">
                <a16:creationId xmlns:a16="http://schemas.microsoft.com/office/drawing/2014/main" id="{E24E3529-D9C6-4B5F-AEA8-B9D4FEACF2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00916" y="0"/>
            <a:ext cx="4746171" cy="3559628"/>
          </a:xfrm>
          <a:prstGeom prst="rect">
            <a:avLst/>
          </a:prstGeom>
        </p:spPr>
      </p:pic>
    </p:spTree>
    <p:extLst>
      <p:ext uri="{BB962C8B-B14F-4D97-AF65-F5344CB8AC3E}">
        <p14:creationId xmlns:p14="http://schemas.microsoft.com/office/powerpoint/2010/main" val="2253246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F97BE-BC60-4A8F-98D7-68C7B791FABB}"/>
              </a:ext>
            </a:extLst>
          </p:cNvPr>
          <p:cNvSpPr>
            <a:spLocks noGrp="1"/>
          </p:cNvSpPr>
          <p:nvPr>
            <p:ph type="title"/>
          </p:nvPr>
        </p:nvSpPr>
        <p:spPr/>
        <p:txBody>
          <a:bodyPr/>
          <a:lstStyle/>
          <a:p>
            <a:endParaRPr lang="en-IN"/>
          </a:p>
        </p:txBody>
      </p:sp>
      <p:pic>
        <p:nvPicPr>
          <p:cNvPr id="8" name="LINE_MOVIE_1529216232153">
            <a:hlinkClick r:id="" action="ppaction://media"/>
            <a:extLst>
              <a:ext uri="{FF2B5EF4-FFF2-40B4-BE49-F238E27FC236}">
                <a16:creationId xmlns:a16="http://schemas.microsoft.com/office/drawing/2014/main" id="{E3463B17-04CC-4C88-B093-92A36971018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936" y="0"/>
            <a:ext cx="12192936" cy="6858000"/>
          </a:xfrm>
        </p:spPr>
      </p:pic>
    </p:spTree>
    <p:extLst>
      <p:ext uri="{BB962C8B-B14F-4D97-AF65-F5344CB8AC3E}">
        <p14:creationId xmlns:p14="http://schemas.microsoft.com/office/powerpoint/2010/main" val="2115866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94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6EB51-3860-4420-ABBE-F4FD48542F85}"/>
              </a:ext>
            </a:extLst>
          </p:cNvPr>
          <p:cNvSpPr>
            <a:spLocks noGrp="1"/>
          </p:cNvSpPr>
          <p:nvPr>
            <p:ph type="title"/>
          </p:nvPr>
        </p:nvSpPr>
        <p:spPr>
          <a:xfrm>
            <a:off x="459560" y="2941180"/>
            <a:ext cx="10353761" cy="1326321"/>
          </a:xfrm>
        </p:spPr>
        <p:txBody>
          <a:bodyPr/>
          <a:lstStyle/>
          <a:p>
            <a:r>
              <a:rPr lang="en-IN" dirty="0"/>
              <a:t>Thank You</a:t>
            </a:r>
          </a:p>
        </p:txBody>
      </p:sp>
      <p:pic>
        <p:nvPicPr>
          <p:cNvPr id="4" name="Picture 3">
            <a:extLst>
              <a:ext uri="{FF2B5EF4-FFF2-40B4-BE49-F238E27FC236}">
                <a16:creationId xmlns:a16="http://schemas.microsoft.com/office/drawing/2014/main" id="{49E24F0B-2636-4938-9720-D5AE14422A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189" y="130627"/>
            <a:ext cx="2057401" cy="2743201"/>
          </a:xfrm>
          <a:prstGeom prst="rect">
            <a:avLst/>
          </a:prstGeom>
        </p:spPr>
      </p:pic>
      <p:pic>
        <p:nvPicPr>
          <p:cNvPr id="6" name="Picture 5">
            <a:extLst>
              <a:ext uri="{FF2B5EF4-FFF2-40B4-BE49-F238E27FC236}">
                <a16:creationId xmlns:a16="http://schemas.microsoft.com/office/drawing/2014/main" id="{BA095FB2-1F8B-44E6-8391-51D1E6A999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03220" y="130628"/>
            <a:ext cx="3740154" cy="2803850"/>
          </a:xfrm>
          <a:prstGeom prst="rect">
            <a:avLst/>
          </a:prstGeom>
        </p:spPr>
      </p:pic>
      <p:pic>
        <p:nvPicPr>
          <p:cNvPr id="8" name="Picture 7">
            <a:extLst>
              <a:ext uri="{FF2B5EF4-FFF2-40B4-BE49-F238E27FC236}">
                <a16:creationId xmlns:a16="http://schemas.microsoft.com/office/drawing/2014/main" id="{9042A038-69D6-40FE-883C-F26E0B845A0D}"/>
              </a:ext>
            </a:extLst>
          </p:cNvPr>
          <p:cNvPicPr>
            <a:picLocks noChangeAspect="1"/>
          </p:cNvPicPr>
          <p:nvPr/>
        </p:nvPicPr>
        <p:blipFill rotWithShape="1">
          <a:blip r:embed="rId4">
            <a:extLst>
              <a:ext uri="{28A0092B-C50C-407E-A947-70E740481C1C}">
                <a14:useLocalDpi xmlns:a14="http://schemas.microsoft.com/office/drawing/2010/main" val="0"/>
              </a:ext>
            </a:extLst>
          </a:blip>
          <a:srcRect l="-854" t="19762" r="17570" b="12630"/>
          <a:stretch/>
        </p:blipFill>
        <p:spPr>
          <a:xfrm>
            <a:off x="619320" y="3750906"/>
            <a:ext cx="3486539" cy="2122716"/>
          </a:xfrm>
          <a:prstGeom prst="rect">
            <a:avLst/>
          </a:prstGeom>
        </p:spPr>
      </p:pic>
      <p:pic>
        <p:nvPicPr>
          <p:cNvPr id="10" name="Picture 9">
            <a:extLst>
              <a:ext uri="{FF2B5EF4-FFF2-40B4-BE49-F238E27FC236}">
                <a16:creationId xmlns:a16="http://schemas.microsoft.com/office/drawing/2014/main" id="{928C2B92-84CD-4F11-BC75-445E541330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3533" y="449810"/>
            <a:ext cx="3738467" cy="2803850"/>
          </a:xfrm>
          <a:prstGeom prst="rect">
            <a:avLst/>
          </a:prstGeom>
        </p:spPr>
      </p:pic>
      <p:pic>
        <p:nvPicPr>
          <p:cNvPr id="12" name="Picture 11">
            <a:extLst>
              <a:ext uri="{FF2B5EF4-FFF2-40B4-BE49-F238E27FC236}">
                <a16:creationId xmlns:a16="http://schemas.microsoft.com/office/drawing/2014/main" id="{94773E2B-6CE3-4EAF-9D5B-B85E60B81C8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89360" y="3074262"/>
            <a:ext cx="2568640" cy="3424852"/>
          </a:xfrm>
          <a:prstGeom prst="rect">
            <a:avLst/>
          </a:prstGeom>
        </p:spPr>
      </p:pic>
      <p:pic>
        <p:nvPicPr>
          <p:cNvPr id="14" name="Picture 13">
            <a:extLst>
              <a:ext uri="{FF2B5EF4-FFF2-40B4-BE49-F238E27FC236}">
                <a16:creationId xmlns:a16="http://schemas.microsoft.com/office/drawing/2014/main" id="{509C4ED7-CC1F-450A-9C7B-D01480DFFEC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81374" y="3415690"/>
            <a:ext cx="4251066" cy="3181739"/>
          </a:xfrm>
          <a:prstGeom prst="rect">
            <a:avLst/>
          </a:prstGeom>
        </p:spPr>
      </p:pic>
    </p:spTree>
    <p:extLst>
      <p:ext uri="{BB962C8B-B14F-4D97-AF65-F5344CB8AC3E}">
        <p14:creationId xmlns:p14="http://schemas.microsoft.com/office/powerpoint/2010/main" val="1322739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2B3512D-3369-4E50-A8F9-3A9AF64A029B}"/>
              </a:ext>
            </a:extLst>
          </p:cNvPr>
          <p:cNvSpPr>
            <a:spLocks noGrp="1"/>
          </p:cNvSpPr>
          <p:nvPr>
            <p:ph idx="1"/>
          </p:nvPr>
        </p:nvSpPr>
        <p:spPr/>
        <p:txBody>
          <a:bodyPr>
            <a:normAutofit/>
          </a:bodyPr>
          <a:lstStyle/>
          <a:p>
            <a:r>
              <a:rPr lang="en-US" sz="2800" dirty="0"/>
              <a:t> Combine incoming packets into one or many outgoing packets.</a:t>
            </a:r>
          </a:p>
          <a:p>
            <a:r>
              <a:rPr lang="en-US" sz="2800" dirty="0"/>
              <a:t>Goal</a:t>
            </a:r>
          </a:p>
          <a:p>
            <a:pPr lvl="1"/>
            <a:r>
              <a:rPr lang="en-US" sz="2800" dirty="0"/>
              <a:t>Increase throughput</a:t>
            </a:r>
          </a:p>
          <a:p>
            <a:pPr lvl="1"/>
            <a:r>
              <a:rPr lang="en-US" sz="2800" dirty="0"/>
              <a:t>Decrease Energy Consumption</a:t>
            </a:r>
          </a:p>
          <a:p>
            <a:pPr lvl="1"/>
            <a:r>
              <a:rPr lang="en-US" sz="2800" dirty="0"/>
              <a:t>Decrease Delay/Wait Time</a:t>
            </a:r>
          </a:p>
          <a:p>
            <a:pPr lvl="1"/>
            <a:r>
              <a:rPr lang="en-US" sz="2800" dirty="0"/>
              <a:t>Increase Reliability </a:t>
            </a:r>
            <a:endParaRPr lang="en-IN" sz="2800" dirty="0"/>
          </a:p>
        </p:txBody>
      </p:sp>
    </p:spTree>
    <p:extLst>
      <p:ext uri="{BB962C8B-B14F-4D97-AF65-F5344CB8AC3E}">
        <p14:creationId xmlns:p14="http://schemas.microsoft.com/office/powerpoint/2010/main" val="3577260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BC4D3-26AA-422E-8EA4-04419930147B}"/>
              </a:ext>
            </a:extLst>
          </p:cNvPr>
          <p:cNvSpPr>
            <a:spLocks noGrp="1"/>
          </p:cNvSpPr>
          <p:nvPr>
            <p:ph type="title"/>
          </p:nvPr>
        </p:nvSpPr>
        <p:spPr/>
        <p:txBody>
          <a:bodyPr/>
          <a:lstStyle/>
          <a:p>
            <a:r>
              <a:rPr lang="en-IN" dirty="0"/>
              <a:t>Increased Throughput</a:t>
            </a:r>
          </a:p>
        </p:txBody>
      </p:sp>
      <p:sp>
        <p:nvSpPr>
          <p:cNvPr id="3" name="Content Placeholder 2">
            <a:extLst>
              <a:ext uri="{FF2B5EF4-FFF2-40B4-BE49-F238E27FC236}">
                <a16:creationId xmlns:a16="http://schemas.microsoft.com/office/drawing/2014/main" id="{EF19F258-0401-4FDA-A777-A47E6230C235}"/>
              </a:ext>
            </a:extLst>
          </p:cNvPr>
          <p:cNvSpPr>
            <a:spLocks noGrp="1"/>
          </p:cNvSpPr>
          <p:nvPr>
            <p:ph idx="1"/>
          </p:nvPr>
        </p:nvSpPr>
        <p:spPr/>
        <p:txBody>
          <a:bodyPr>
            <a:normAutofit/>
          </a:bodyPr>
          <a:lstStyle/>
          <a:p>
            <a:r>
              <a:rPr lang="en-IN" sz="2400" dirty="0"/>
              <a:t>Increase Information Content Of Transfers And Packets.</a:t>
            </a:r>
          </a:p>
          <a:p>
            <a:r>
              <a:rPr lang="en-IN" sz="2400" dirty="0"/>
              <a:t>Decreases Number Of Transfers To Transfers to Carry Data to Multiple or Single Nodes.</a:t>
            </a:r>
          </a:p>
          <a:p>
            <a:r>
              <a:rPr lang="en-IN" sz="2400" dirty="0"/>
              <a:t>This Makes Bandwidth available for other nodes to use</a:t>
            </a:r>
          </a:p>
          <a:p>
            <a:r>
              <a:rPr lang="en-IN" sz="2400" dirty="0"/>
              <a:t>Delay is reduced drastically.</a:t>
            </a:r>
          </a:p>
        </p:txBody>
      </p:sp>
    </p:spTree>
    <p:extLst>
      <p:ext uri="{BB962C8B-B14F-4D97-AF65-F5344CB8AC3E}">
        <p14:creationId xmlns:p14="http://schemas.microsoft.com/office/powerpoint/2010/main" val="12686411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19CE4-7286-437E-93F1-1D06B67830EC}"/>
              </a:ext>
            </a:extLst>
          </p:cNvPr>
          <p:cNvSpPr>
            <a:spLocks noGrp="1"/>
          </p:cNvSpPr>
          <p:nvPr>
            <p:ph type="title"/>
          </p:nvPr>
        </p:nvSpPr>
        <p:spPr/>
        <p:txBody>
          <a:bodyPr/>
          <a:lstStyle/>
          <a:p>
            <a:r>
              <a:rPr lang="en-IN" dirty="0"/>
              <a:t>Flexibility</a:t>
            </a:r>
          </a:p>
        </p:txBody>
      </p:sp>
      <p:sp>
        <p:nvSpPr>
          <p:cNvPr id="3" name="Content Placeholder 2">
            <a:extLst>
              <a:ext uri="{FF2B5EF4-FFF2-40B4-BE49-F238E27FC236}">
                <a16:creationId xmlns:a16="http://schemas.microsoft.com/office/drawing/2014/main" id="{BF43F348-DD46-4255-8701-C5C283253077}"/>
              </a:ext>
            </a:extLst>
          </p:cNvPr>
          <p:cNvSpPr>
            <a:spLocks noGrp="1"/>
          </p:cNvSpPr>
          <p:nvPr>
            <p:ph idx="1"/>
          </p:nvPr>
        </p:nvSpPr>
        <p:spPr/>
        <p:txBody>
          <a:bodyPr>
            <a:normAutofit/>
          </a:bodyPr>
          <a:lstStyle/>
          <a:p>
            <a:r>
              <a:rPr lang="en-US" sz="2400" dirty="0"/>
              <a:t> All packets become equally important as information gets disseminated.</a:t>
            </a:r>
          </a:p>
          <a:p>
            <a:r>
              <a:rPr lang="en-US" sz="2400" dirty="0"/>
              <a:t>Information can be retrieved by collecting enough number of packets regardless of which packets.</a:t>
            </a:r>
            <a:endParaRPr lang="en-IN" sz="2400" dirty="0"/>
          </a:p>
        </p:txBody>
      </p:sp>
    </p:spTree>
    <p:extLst>
      <p:ext uri="{BB962C8B-B14F-4D97-AF65-F5344CB8AC3E}">
        <p14:creationId xmlns:p14="http://schemas.microsoft.com/office/powerpoint/2010/main" val="3751773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4A8DD-D362-4DB7-99E8-BFBBACBC656F}"/>
              </a:ext>
            </a:extLst>
          </p:cNvPr>
          <p:cNvSpPr>
            <a:spLocks noGrp="1"/>
          </p:cNvSpPr>
          <p:nvPr>
            <p:ph type="title"/>
          </p:nvPr>
        </p:nvSpPr>
        <p:spPr/>
        <p:txBody>
          <a:bodyPr/>
          <a:lstStyle/>
          <a:p>
            <a:endParaRPr lang="en-IN" dirty="0"/>
          </a:p>
        </p:txBody>
      </p:sp>
      <p:sp>
        <p:nvSpPr>
          <p:cNvPr id="3" name="Content Placeholder 2">
            <a:extLst>
              <a:ext uri="{FF2B5EF4-FFF2-40B4-BE49-F238E27FC236}">
                <a16:creationId xmlns:a16="http://schemas.microsoft.com/office/drawing/2014/main" id="{4E80B02F-9564-4A7F-A741-0CDF641322E0}"/>
              </a:ext>
            </a:extLst>
          </p:cNvPr>
          <p:cNvSpPr>
            <a:spLocks noGrp="1"/>
          </p:cNvSpPr>
          <p:nvPr>
            <p:ph idx="1"/>
          </p:nvPr>
        </p:nvSpPr>
        <p:spPr/>
        <p:txBody>
          <a:bodyPr/>
          <a:lstStyle/>
          <a:p>
            <a:r>
              <a:rPr lang="en-US" dirty="0"/>
              <a:t>Not only the shortest path is used but also other paths are used to transmit the data.</a:t>
            </a:r>
          </a:p>
          <a:p>
            <a:r>
              <a:rPr lang="en-US" dirty="0"/>
              <a:t>The traffic in the network is distributed to multiple links and network coding can have an effect of load balancing.</a:t>
            </a:r>
            <a:endParaRPr lang="en-IN" dirty="0"/>
          </a:p>
        </p:txBody>
      </p:sp>
      <p:pic>
        <p:nvPicPr>
          <p:cNvPr id="4" name="Content Placeholder 4">
            <a:extLst>
              <a:ext uri="{FF2B5EF4-FFF2-40B4-BE49-F238E27FC236}">
                <a16:creationId xmlns:a16="http://schemas.microsoft.com/office/drawing/2014/main" id="{472F3EE4-6165-442D-B952-BBAD282C64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1853" y="3666931"/>
            <a:ext cx="5119871" cy="2940595"/>
          </a:xfrm>
          <a:prstGeom prst="rect">
            <a:avLst/>
          </a:prstGeom>
        </p:spPr>
      </p:pic>
    </p:spTree>
    <p:extLst>
      <p:ext uri="{BB962C8B-B14F-4D97-AF65-F5344CB8AC3E}">
        <p14:creationId xmlns:p14="http://schemas.microsoft.com/office/powerpoint/2010/main" val="14410927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669E-4385-4208-9D84-7A92AF8908B5}"/>
              </a:ext>
            </a:extLst>
          </p:cNvPr>
          <p:cNvSpPr>
            <a:spLocks noGrp="1"/>
          </p:cNvSpPr>
          <p:nvPr>
            <p:ph type="title"/>
          </p:nvPr>
        </p:nvSpPr>
        <p:spPr/>
        <p:txBody>
          <a:bodyPr/>
          <a:lstStyle/>
          <a:p>
            <a:r>
              <a:rPr lang="en-IN" dirty="0"/>
              <a:t>Disadvantages</a:t>
            </a:r>
          </a:p>
        </p:txBody>
      </p:sp>
      <p:sp>
        <p:nvSpPr>
          <p:cNvPr id="3" name="Content Placeholder 2">
            <a:extLst>
              <a:ext uri="{FF2B5EF4-FFF2-40B4-BE49-F238E27FC236}">
                <a16:creationId xmlns:a16="http://schemas.microsoft.com/office/drawing/2014/main" id="{A5E5A011-CFF6-4323-9DDC-DCDC09658378}"/>
              </a:ext>
            </a:extLst>
          </p:cNvPr>
          <p:cNvSpPr>
            <a:spLocks noGrp="1"/>
          </p:cNvSpPr>
          <p:nvPr>
            <p:ph idx="1"/>
          </p:nvPr>
        </p:nvSpPr>
        <p:spPr/>
        <p:txBody>
          <a:bodyPr/>
          <a:lstStyle/>
          <a:p>
            <a:r>
              <a:rPr lang="en-US" dirty="0"/>
              <a:t>The loss of one packet could affect many other packets and renders some information useless at the receiver.</a:t>
            </a:r>
          </a:p>
          <a:p>
            <a:r>
              <a:rPr lang="en-US" dirty="0"/>
              <a:t>Data cannot be recovered until all </a:t>
            </a:r>
          </a:p>
          <a:p>
            <a:pPr marL="0" indent="0">
              <a:buNone/>
            </a:pPr>
            <a:r>
              <a:rPr lang="en-US" dirty="0"/>
              <a:t>     the information necessary is received </a:t>
            </a:r>
            <a:r>
              <a:rPr lang="en-US" dirty="0">
                <a:sym typeface="Wingdings" panose="05000000000000000000" pitchFamily="2" charset="2"/>
              </a:rPr>
              <a:t></a:t>
            </a:r>
            <a:r>
              <a:rPr lang="en-US" dirty="0"/>
              <a:t> Delay</a:t>
            </a:r>
          </a:p>
        </p:txBody>
      </p:sp>
      <p:pic>
        <p:nvPicPr>
          <p:cNvPr id="4" name="Content Placeholder 16">
            <a:extLst>
              <a:ext uri="{FF2B5EF4-FFF2-40B4-BE49-F238E27FC236}">
                <a16:creationId xmlns:a16="http://schemas.microsoft.com/office/drawing/2014/main" id="{8F5A4072-B353-4258-B8AA-0C6F4C026CF9}"/>
              </a:ext>
            </a:extLst>
          </p:cNvPr>
          <p:cNvPicPr>
            <a:picLocks noChangeAspect="1"/>
          </p:cNvPicPr>
          <p:nvPr/>
        </p:nvPicPr>
        <p:blipFill rotWithShape="1">
          <a:blip r:embed="rId2">
            <a:extLst>
              <a:ext uri="{28A0092B-C50C-407E-A947-70E740481C1C}">
                <a14:useLocalDpi xmlns:a14="http://schemas.microsoft.com/office/drawing/2010/main" val="0"/>
              </a:ext>
            </a:extLst>
          </a:blip>
          <a:srcRect l="61520" r="-104" b="20801"/>
          <a:stretch/>
        </p:blipFill>
        <p:spPr>
          <a:xfrm>
            <a:off x="8145624" y="2626100"/>
            <a:ext cx="3121932" cy="3641153"/>
          </a:xfrm>
          <a:prstGeom prst="rect">
            <a:avLst/>
          </a:prstGeom>
        </p:spPr>
      </p:pic>
    </p:spTree>
    <p:extLst>
      <p:ext uri="{BB962C8B-B14F-4D97-AF65-F5344CB8AC3E}">
        <p14:creationId xmlns:p14="http://schemas.microsoft.com/office/powerpoint/2010/main" val="381103411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5931</TotalTime>
  <Words>2161</Words>
  <Application>Microsoft Office PowerPoint</Application>
  <PresentationFormat>Widescreen</PresentationFormat>
  <Paragraphs>1359</Paragraphs>
  <Slides>47</Slides>
  <Notes>1</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Arial</vt:lpstr>
      <vt:lpstr>Calibri</vt:lpstr>
      <vt:lpstr>Trebuchet MS</vt:lpstr>
      <vt:lpstr>Wingdings</vt:lpstr>
      <vt:lpstr>Wingdings 3</vt:lpstr>
      <vt:lpstr>Facet</vt:lpstr>
      <vt:lpstr>Efficient Use Of Networks Using Network Coding</vt:lpstr>
      <vt:lpstr>What is Network Coding?</vt:lpstr>
      <vt:lpstr>PowerPoint Presentation</vt:lpstr>
      <vt:lpstr>PowerPoint Presentation</vt:lpstr>
      <vt:lpstr>PowerPoint Presentation</vt:lpstr>
      <vt:lpstr>Increased Throughput</vt:lpstr>
      <vt:lpstr>Flexibility</vt:lpstr>
      <vt:lpstr>PowerPoint Presentation</vt:lpstr>
      <vt:lpstr>Disadvantages</vt:lpstr>
      <vt:lpstr>PowerPoint Presentation</vt:lpstr>
      <vt:lpstr>Index Coding</vt:lpstr>
      <vt:lpstr>PowerPoint Presentation</vt:lpstr>
      <vt:lpstr>PowerPoint Presentation</vt:lpstr>
      <vt:lpstr>PowerPoint Presentation</vt:lpstr>
      <vt:lpstr>PowerPoint Presentation</vt:lpstr>
      <vt:lpstr>Analog Network Coding</vt:lpstr>
      <vt:lpstr>PowerPoint Presentation</vt:lpstr>
      <vt:lpstr>PowerPoint Presentation</vt:lpstr>
      <vt:lpstr>PowerPoint Presentation</vt:lpstr>
      <vt:lpstr>Flooding  </vt:lpstr>
      <vt:lpstr>PowerPoint Presentation</vt:lpstr>
      <vt:lpstr>All Static Nodes</vt:lpstr>
      <vt:lpstr>40 Static Nodes</vt:lpstr>
      <vt:lpstr>40 Static Nodes</vt:lpstr>
      <vt:lpstr>80 Static Nodes</vt:lpstr>
      <vt:lpstr>80 Static Nodes</vt:lpstr>
      <vt:lpstr>120 Static Nodes</vt:lpstr>
      <vt:lpstr>120 Static Nodes</vt:lpstr>
      <vt:lpstr>Few Nodes Moving</vt:lpstr>
      <vt:lpstr>40 Nodes</vt:lpstr>
      <vt:lpstr>PowerPoint Presentation</vt:lpstr>
      <vt:lpstr>80 Nodes</vt:lpstr>
      <vt:lpstr>PowerPoint Presentation</vt:lpstr>
      <vt:lpstr>120 Nodes</vt:lpstr>
      <vt:lpstr>PowerPoint Presentation</vt:lpstr>
      <vt:lpstr>Increase In Range</vt:lpstr>
      <vt:lpstr>40 moving nodes</vt:lpstr>
      <vt:lpstr>PowerPoint Presentation</vt:lpstr>
      <vt:lpstr>Applications!</vt:lpstr>
      <vt:lpstr>P2P Networks</vt:lpstr>
      <vt:lpstr>P2P Networks</vt:lpstr>
      <vt:lpstr>COPE: Packet-level Network Coding</vt:lpstr>
      <vt:lpstr>Network Coding In security</vt:lpstr>
      <vt:lpstr>Conclusion</vt:lpstr>
      <vt:lpstr>How Did I Enjoy Japan?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Efficient Use Of Networks Using Network Coding</dc:title>
  <dc:creator>Nathan D'Penha</dc:creator>
  <cp:lastModifiedBy>Nathan D'Penha</cp:lastModifiedBy>
  <cp:revision>35</cp:revision>
  <dcterms:created xsi:type="dcterms:W3CDTF">2018-06-16T06:40:12Z</dcterms:created>
  <dcterms:modified xsi:type="dcterms:W3CDTF">2018-06-25T07:33:11Z</dcterms:modified>
</cp:coreProperties>
</file>

<file path=docProps/thumbnail.jpeg>
</file>